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70" r:id="rId5"/>
    <p:sldId id="271" r:id="rId6"/>
    <p:sldId id="258" r:id="rId7"/>
    <p:sldId id="264" r:id="rId8"/>
    <p:sldId id="300" r:id="rId9"/>
    <p:sldId id="277" r:id="rId10"/>
    <p:sldId id="301" r:id="rId11"/>
    <p:sldId id="303" r:id="rId12"/>
    <p:sldId id="259" r:id="rId13"/>
    <p:sldId id="305" r:id="rId14"/>
    <p:sldId id="262"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400"/>
    <a:srgbClr val="FF7704"/>
    <a:srgbClr val="071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88499" autoAdjust="0"/>
  </p:normalViewPr>
  <p:slideViewPr>
    <p:cSldViewPr>
      <p:cViewPr>
        <p:scale>
          <a:sx n="69" d="100"/>
          <a:sy n="69" d="100"/>
        </p:scale>
        <p:origin x="1136" y="224"/>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pitchFamily="2" charset="77"/>
              </a:defRPr>
            </a:lvl1pPr>
          </a:lstStyle>
          <a:p>
            <a:fld id="{987FFAEC-070B-6E4C-A8A3-1B36AEC883D1}" type="datetimeFigureOut">
              <a:rPr lang="en-US" smtClean="0"/>
              <a:pPr/>
              <a:t>3/28/25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pitchFamily="2" charset="77"/>
              </a:defRPr>
            </a:lvl1pPr>
          </a:lstStyle>
          <a:p>
            <a:fld id="{1569877A-063F-F44B-B0AD-8E3FC7EAA63F}" type="slidenum">
              <a:rPr lang="en-US" smtClean="0"/>
              <a:pPr/>
              <a:t>‹#›</a:t>
            </a:fld>
            <a:endParaRPr lang="en-US" dirty="0"/>
          </a:p>
        </p:txBody>
      </p:sp>
    </p:spTree>
    <p:extLst>
      <p:ext uri="{BB962C8B-B14F-4D97-AF65-F5344CB8AC3E}">
        <p14:creationId xmlns:p14="http://schemas.microsoft.com/office/powerpoint/2010/main" val="18413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itchFamily="2" charset="77"/>
        <a:ea typeface="+mn-ea"/>
        <a:cs typeface="+mn-cs"/>
      </a:defRPr>
    </a:lvl1pPr>
    <a:lvl2pPr marL="457200" algn="l" defTabSz="914400" rtl="0" eaLnBrk="1" latinLnBrk="0" hangingPunct="1">
      <a:defRPr sz="1200" b="0" i="0" kern="1200">
        <a:solidFill>
          <a:schemeClr val="tx1"/>
        </a:solidFill>
        <a:latin typeface="Montserrat" pitchFamily="2" charset="77"/>
        <a:ea typeface="+mn-ea"/>
        <a:cs typeface="+mn-cs"/>
      </a:defRPr>
    </a:lvl2pPr>
    <a:lvl3pPr marL="914400" algn="l" defTabSz="914400" rtl="0" eaLnBrk="1" latinLnBrk="0" hangingPunct="1">
      <a:defRPr sz="1200" b="0" i="0" kern="1200">
        <a:solidFill>
          <a:schemeClr val="tx1"/>
        </a:solidFill>
        <a:latin typeface="Montserrat" pitchFamily="2" charset="77"/>
        <a:ea typeface="+mn-ea"/>
        <a:cs typeface="+mn-cs"/>
      </a:defRPr>
    </a:lvl3pPr>
    <a:lvl4pPr marL="1371600" algn="l" defTabSz="914400" rtl="0" eaLnBrk="1" latinLnBrk="0" hangingPunct="1">
      <a:defRPr sz="1200" b="0" i="0" kern="1200">
        <a:solidFill>
          <a:schemeClr val="tx1"/>
        </a:solidFill>
        <a:latin typeface="Montserrat" pitchFamily="2" charset="77"/>
        <a:ea typeface="+mn-ea"/>
        <a:cs typeface="+mn-cs"/>
      </a:defRPr>
    </a:lvl4pPr>
    <a:lvl5pPr marL="1828800" algn="l" defTabSz="914400" rtl="0" eaLnBrk="1" latinLnBrk="0" hangingPunct="1">
      <a:defRPr sz="1200" b="0" i="0" kern="1200">
        <a:solidFill>
          <a:schemeClr val="tx1"/>
        </a:solidFill>
        <a:latin typeface="Montserra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Hook Slide: A key introductory slide that explains why you’re there and what outcome your prospect is seeking.</a:t>
            </a:r>
          </a:p>
          <a:p>
            <a:endParaRPr lang="en-US" dirty="0"/>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1</a:t>
            </a:fld>
            <a:endParaRPr lang="en-US" dirty="0"/>
          </a:p>
        </p:txBody>
      </p:sp>
    </p:spTree>
    <p:extLst>
      <p:ext uri="{BB962C8B-B14F-4D97-AF65-F5344CB8AC3E}">
        <p14:creationId xmlns:p14="http://schemas.microsoft.com/office/powerpoint/2010/main" val="240253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5AC03-B02A-7726-B8FF-9F69BD5A7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57C86-9B89-12CF-3C3B-0051EB804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97FCC-BC34-D917-D934-62843ACB11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Pain Slide: A quick reminder of the problem they’re trying to solve (ideally, in their own words).</a:t>
            </a:r>
          </a:p>
          <a:p>
            <a:endParaRPr lang="en-US" dirty="0"/>
          </a:p>
        </p:txBody>
      </p:sp>
      <p:sp>
        <p:nvSpPr>
          <p:cNvPr id="4" name="Slide Number Placeholder 3">
            <a:extLst>
              <a:ext uri="{FF2B5EF4-FFF2-40B4-BE49-F238E27FC236}">
                <a16:creationId xmlns:a16="http://schemas.microsoft.com/office/drawing/2014/main" id="{F06A49E4-E5E4-E549-649B-1E8CBA819155}"/>
              </a:ext>
            </a:extLst>
          </p:cNvPr>
          <p:cNvSpPr>
            <a:spLocks noGrp="1"/>
          </p:cNvSpPr>
          <p:nvPr>
            <p:ph type="sldNum" sz="quarter" idx="5"/>
          </p:nvPr>
        </p:nvSpPr>
        <p:spPr/>
        <p:txBody>
          <a:bodyPr/>
          <a:lstStyle/>
          <a:p>
            <a:fld id="{1569877A-063F-F44B-B0AD-8E3FC7EAA63F}" type="slidenum">
              <a:rPr lang="en-US" smtClean="0"/>
              <a:t>10</a:t>
            </a:fld>
            <a:endParaRPr lang="en-US" dirty="0"/>
          </a:p>
        </p:txBody>
      </p:sp>
    </p:spTree>
    <p:extLst>
      <p:ext uri="{BB962C8B-B14F-4D97-AF65-F5344CB8AC3E}">
        <p14:creationId xmlns:p14="http://schemas.microsoft.com/office/powerpoint/2010/main" val="256057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D767-9F79-D706-1C35-DA7AD2362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85BB9-A6BC-D977-B586-BF78F06DD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DFC48-B848-7045-8D11-E44A0541FD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Options Slide Outline each option you have alongside desired outcomes, pricing, and differentiating factors.</a:t>
            </a:r>
          </a:p>
          <a:p>
            <a:endParaRPr lang="en-US" dirty="0"/>
          </a:p>
        </p:txBody>
      </p:sp>
      <p:sp>
        <p:nvSpPr>
          <p:cNvPr id="4" name="Slide Number Placeholder 3">
            <a:extLst>
              <a:ext uri="{FF2B5EF4-FFF2-40B4-BE49-F238E27FC236}">
                <a16:creationId xmlns:a16="http://schemas.microsoft.com/office/drawing/2014/main" id="{D7FA747C-680B-7396-D40F-91D9FFB95851}"/>
              </a:ext>
            </a:extLst>
          </p:cNvPr>
          <p:cNvSpPr>
            <a:spLocks noGrp="1"/>
          </p:cNvSpPr>
          <p:nvPr>
            <p:ph type="sldNum" sz="quarter" idx="5"/>
          </p:nvPr>
        </p:nvSpPr>
        <p:spPr/>
        <p:txBody>
          <a:bodyPr/>
          <a:lstStyle/>
          <a:p>
            <a:fld id="{1569877A-063F-F44B-B0AD-8E3FC7EAA63F}" type="slidenum">
              <a:rPr lang="en-US" smtClean="0"/>
              <a:t>11</a:t>
            </a:fld>
            <a:endParaRPr lang="en-US" dirty="0"/>
          </a:p>
        </p:txBody>
      </p:sp>
    </p:spTree>
    <p:extLst>
      <p:ext uri="{BB962C8B-B14F-4D97-AF65-F5344CB8AC3E}">
        <p14:creationId xmlns:p14="http://schemas.microsoft.com/office/powerpoint/2010/main" val="100764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Social Proof Slide: How others have achieved their goals through your product or service.</a:t>
            </a:r>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12</a:t>
            </a:fld>
            <a:endParaRPr lang="en-US" dirty="0"/>
          </a:p>
        </p:txBody>
      </p:sp>
    </p:spTree>
    <p:extLst>
      <p:ext uri="{BB962C8B-B14F-4D97-AF65-F5344CB8AC3E}">
        <p14:creationId xmlns:p14="http://schemas.microsoft.com/office/powerpoint/2010/main" val="301557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0E20-359A-CC04-EA76-93A55667E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0D8F6-AF14-E461-86FC-D04D41380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5C8AA-BDC5-F18D-96E5-20E2934EAF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Options Slide Outline each option you have alongside desired outcomes, pricing, and differentiating factors.</a:t>
            </a:r>
          </a:p>
          <a:p>
            <a:endParaRPr lang="en-US" dirty="0"/>
          </a:p>
          <a:p>
            <a:r>
              <a:rPr lang="en-US" dirty="0"/>
              <a:t>Just ideas, you can do what ever you want, make </a:t>
            </a:r>
          </a:p>
        </p:txBody>
      </p:sp>
      <p:sp>
        <p:nvSpPr>
          <p:cNvPr id="4" name="Slide Number Placeholder 3">
            <a:extLst>
              <a:ext uri="{FF2B5EF4-FFF2-40B4-BE49-F238E27FC236}">
                <a16:creationId xmlns:a16="http://schemas.microsoft.com/office/drawing/2014/main" id="{F9E34078-303B-F82D-0A10-737C46E034C6}"/>
              </a:ext>
            </a:extLst>
          </p:cNvPr>
          <p:cNvSpPr>
            <a:spLocks noGrp="1"/>
          </p:cNvSpPr>
          <p:nvPr>
            <p:ph type="sldNum" sz="quarter" idx="5"/>
          </p:nvPr>
        </p:nvSpPr>
        <p:spPr/>
        <p:txBody>
          <a:bodyPr/>
          <a:lstStyle/>
          <a:p>
            <a:fld id="{1569877A-063F-F44B-B0AD-8E3FC7EAA63F}" type="slidenum">
              <a:rPr lang="en-US" smtClean="0"/>
              <a:t>13</a:t>
            </a:fld>
            <a:endParaRPr lang="en-US" dirty="0"/>
          </a:p>
        </p:txBody>
      </p:sp>
    </p:spTree>
    <p:extLst>
      <p:ext uri="{BB962C8B-B14F-4D97-AF65-F5344CB8AC3E}">
        <p14:creationId xmlns:p14="http://schemas.microsoft.com/office/powerpoint/2010/main" val="354174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to action slide: get the prospect to take the next step</a:t>
            </a:r>
          </a:p>
        </p:txBody>
      </p:sp>
      <p:sp>
        <p:nvSpPr>
          <p:cNvPr id="4" name="Slide Number Placeholder 3"/>
          <p:cNvSpPr>
            <a:spLocks noGrp="1"/>
          </p:cNvSpPr>
          <p:nvPr>
            <p:ph type="sldNum" sz="quarter" idx="5"/>
          </p:nvPr>
        </p:nvSpPr>
        <p:spPr/>
        <p:txBody>
          <a:bodyPr/>
          <a:lstStyle/>
          <a:p>
            <a:fld id="{1569877A-063F-F44B-B0AD-8E3FC7EAA63F}" type="slidenum">
              <a:rPr lang="en-US" smtClean="0"/>
              <a:t>14</a:t>
            </a:fld>
            <a:endParaRPr lang="en-US" dirty="0"/>
          </a:p>
        </p:txBody>
      </p:sp>
    </p:spTree>
    <p:extLst>
      <p:ext uri="{BB962C8B-B14F-4D97-AF65-F5344CB8AC3E}">
        <p14:creationId xmlns:p14="http://schemas.microsoft.com/office/powerpoint/2010/main" val="376346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28E67-5C1D-104B-4D95-13CEE8BD7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C4FA3-FE18-C4A0-0C8D-AF1106B82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89A80-0C2F-28C8-455C-8A4A23DAB8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 Slide: </a:t>
            </a:r>
            <a:r>
              <a:rPr lang="en-US" dirty="0">
                <a:solidFill>
                  <a:srgbClr val="242424"/>
                </a:solidFill>
                <a:effectLst/>
              </a:rPr>
              <a:t>Name a Big, Relevant Change in the World</a:t>
            </a:r>
          </a:p>
          <a:p>
            <a:endParaRPr lang="en-US" dirty="0"/>
          </a:p>
          <a:p>
            <a:r>
              <a:rPr lang="en-US" dirty="0"/>
              <a:t>Don’t kick off a sales presentation by talking about your product, your headquarters locations, your investors, your clients, or anything about yourself. Instead, name the undeniable shift in the world that creates both (a) big stakes and (b) huge urgency for your prospect.</a:t>
            </a:r>
          </a:p>
        </p:txBody>
      </p:sp>
      <p:sp>
        <p:nvSpPr>
          <p:cNvPr id="4" name="Slide Number Placeholder 3">
            <a:extLst>
              <a:ext uri="{FF2B5EF4-FFF2-40B4-BE49-F238E27FC236}">
                <a16:creationId xmlns:a16="http://schemas.microsoft.com/office/drawing/2014/main" id="{CCCE686C-85F9-5105-DE97-C02C720145E0}"/>
              </a:ext>
            </a:extLst>
          </p:cNvPr>
          <p:cNvSpPr>
            <a:spLocks noGrp="1"/>
          </p:cNvSpPr>
          <p:nvPr>
            <p:ph type="sldNum" sz="quarter" idx="5"/>
          </p:nvPr>
        </p:nvSpPr>
        <p:spPr/>
        <p:txBody>
          <a:bodyPr/>
          <a:lstStyle/>
          <a:p>
            <a:fld id="{1569877A-063F-F44B-B0AD-8E3FC7EAA63F}" type="slidenum">
              <a:rPr lang="en-US" smtClean="0"/>
              <a:t>2</a:t>
            </a:fld>
            <a:endParaRPr lang="en-US" dirty="0"/>
          </a:p>
        </p:txBody>
      </p:sp>
    </p:spTree>
    <p:extLst>
      <p:ext uri="{BB962C8B-B14F-4D97-AF65-F5344CB8AC3E}">
        <p14:creationId xmlns:p14="http://schemas.microsoft.com/office/powerpoint/2010/main" val="281722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Pain Slide: A quick reminder of the problem they’re trying to solve (ideally, in their own words).</a:t>
            </a:r>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3</a:t>
            </a:fld>
            <a:endParaRPr lang="en-US" dirty="0"/>
          </a:p>
        </p:txBody>
      </p:sp>
    </p:spTree>
    <p:extLst>
      <p:ext uri="{BB962C8B-B14F-4D97-AF65-F5344CB8AC3E}">
        <p14:creationId xmlns:p14="http://schemas.microsoft.com/office/powerpoint/2010/main" val="361007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EA64-BC2A-A4FA-63F2-977AE1E96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E5CF3-E84A-879F-268D-670E61E26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BC2F7-DD13-F27A-A70C-1A69DACA1500}"/>
              </a:ext>
            </a:extLst>
          </p:cNvPr>
          <p:cNvSpPr>
            <a:spLocks noGrp="1"/>
          </p:cNvSpPr>
          <p:nvPr>
            <p:ph type="body" idx="1"/>
          </p:nvPr>
        </p:nvSpPr>
        <p:spPr/>
        <p:txBody>
          <a:bodyPr/>
          <a:lstStyle/>
          <a:p>
            <a:pPr algn="l">
              <a:lnSpc>
                <a:spcPts val="2250"/>
              </a:lnSpc>
            </a:pPr>
            <a:r>
              <a:rPr lang="en-US" dirty="0">
                <a:solidFill>
                  <a:srgbClr val="242424"/>
                </a:solidFill>
                <a:effectLst/>
              </a:rPr>
              <a:t>Show There’ll Be Winners and Losers</a:t>
            </a:r>
          </a:p>
          <a:p>
            <a:pPr algn="l">
              <a:lnSpc>
                <a:spcPts val="2400"/>
              </a:lnSpc>
            </a:pPr>
            <a:r>
              <a:rPr lang="en-US" dirty="0">
                <a:solidFill>
                  <a:srgbClr val="242424"/>
                </a:solidFill>
                <a:effectLst/>
              </a:rPr>
              <a:t>All prospects suffer from what economists call “loss aversion.” That is, they tend to avoid a possible loss by sticking to the status quo, rather than risk a possible gain by opting for change.</a:t>
            </a:r>
          </a:p>
          <a:p>
            <a:pPr algn="l">
              <a:lnSpc>
                <a:spcPts val="2400"/>
              </a:lnSpc>
            </a:pPr>
            <a:endParaRPr lang="en-US" dirty="0">
              <a:solidFill>
                <a:srgbClr val="242424"/>
              </a:solidFill>
              <a:effectLst/>
            </a:endParaRPr>
          </a:p>
          <a:p>
            <a:pPr algn="l">
              <a:lnSpc>
                <a:spcPts val="2400"/>
              </a:lnSpc>
            </a:pPr>
            <a:r>
              <a:rPr lang="en-US" dirty="0">
                <a:solidFill>
                  <a:srgbClr val="242424"/>
                </a:solidFill>
                <a:effectLst/>
              </a:rPr>
              <a:t>To combat loss aversion, you must demonstrate how the change you cited above will create big winners and big losers. In other words, you have to show both of the following:</a:t>
            </a:r>
          </a:p>
          <a:p>
            <a:pPr algn="l">
              <a:lnSpc>
                <a:spcPts val="2400"/>
              </a:lnSpc>
            </a:pPr>
            <a:endParaRPr lang="en-US" dirty="0">
              <a:solidFill>
                <a:srgbClr val="242424"/>
              </a:solidFill>
              <a:effectLst/>
            </a:endParaRPr>
          </a:p>
          <a:p>
            <a:pPr algn="l">
              <a:lnSpc>
                <a:spcPts val="2400"/>
              </a:lnSpc>
              <a:buFont typeface="+mj-lt"/>
              <a:buAutoNum type="arabicPeriod"/>
            </a:pPr>
            <a:r>
              <a:rPr lang="en-US" dirty="0">
                <a:solidFill>
                  <a:srgbClr val="242424"/>
                </a:solidFill>
                <a:effectLst/>
              </a:rPr>
              <a:t>That adapting to the change you cited will likely result in a highly positive future for the prospect; and</a:t>
            </a:r>
          </a:p>
          <a:p>
            <a:pPr marL="0" marR="0" lvl="0" indent="0" algn="l" defTabSz="914400" rtl="0" eaLnBrk="1" fontAlgn="auto" latinLnBrk="0" hangingPunct="1">
              <a:lnSpc>
                <a:spcPts val="2400"/>
              </a:lnSpc>
              <a:spcBef>
                <a:spcPts val="0"/>
              </a:spcBef>
              <a:spcAft>
                <a:spcPts val="0"/>
              </a:spcAft>
              <a:buClrTx/>
              <a:buSzTx/>
              <a:buFont typeface="+mj-lt"/>
              <a:buAutoNum type="arabicPeriod"/>
              <a:tabLst/>
              <a:defRPr/>
            </a:pPr>
            <a:r>
              <a:rPr lang="en-US" dirty="0">
                <a:solidFill>
                  <a:srgbClr val="242424"/>
                </a:solidFill>
                <a:effectLst/>
              </a:rPr>
              <a:t>That not doing so will likely result in an unacceptably negative future for the prospect (Next slide)</a:t>
            </a:r>
          </a:p>
          <a:p>
            <a:pPr algn="l">
              <a:lnSpc>
                <a:spcPts val="2400"/>
              </a:lnSpc>
            </a:pPr>
            <a:endParaRPr lang="en-US" dirty="0">
              <a:solidFill>
                <a:srgbClr val="2424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effectLst/>
              </a:rPr>
            </a:br>
            <a:r>
              <a:rPr lang="en-US" dirty="0">
                <a:effectLst/>
              </a:rPr>
              <a:t>https://</a:t>
            </a:r>
            <a:r>
              <a:rPr lang="en-US" dirty="0" err="1">
                <a:effectLst/>
              </a:rPr>
              <a:t>www.vanta.com</a:t>
            </a:r>
            <a:r>
              <a:rPr lang="en-US" dirty="0">
                <a:effectLst/>
              </a:rPr>
              <a:t>/state-of-trust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www.globenewswire.com</a:t>
            </a:r>
            <a:r>
              <a:rPr lang="en-US" dirty="0"/>
              <a:t>/news-release/2024/09/18/2948251/0/</a:t>
            </a:r>
            <a:r>
              <a:rPr lang="en-US" dirty="0" err="1"/>
              <a:t>en</a:t>
            </a:r>
            <a:r>
              <a:rPr lang="en-US" dirty="0"/>
              <a:t>/Survey-Only-16-of-Organizations-are-Approaching-the-Next-Frontier-of-Compliance.html</a:t>
            </a:r>
          </a:p>
        </p:txBody>
      </p:sp>
      <p:sp>
        <p:nvSpPr>
          <p:cNvPr id="4" name="Slide Number Placeholder 3">
            <a:extLst>
              <a:ext uri="{FF2B5EF4-FFF2-40B4-BE49-F238E27FC236}">
                <a16:creationId xmlns:a16="http://schemas.microsoft.com/office/drawing/2014/main" id="{0D3FE25D-391B-2E04-E220-4E736201D6F5}"/>
              </a:ext>
            </a:extLst>
          </p:cNvPr>
          <p:cNvSpPr>
            <a:spLocks noGrp="1"/>
          </p:cNvSpPr>
          <p:nvPr>
            <p:ph type="sldNum" sz="quarter" idx="5"/>
          </p:nvPr>
        </p:nvSpPr>
        <p:spPr/>
        <p:txBody>
          <a:bodyPr/>
          <a:lstStyle/>
          <a:p>
            <a:fld id="{1569877A-063F-F44B-B0AD-8E3FC7EAA63F}" type="slidenum">
              <a:rPr lang="en-US" smtClean="0"/>
              <a:t>4</a:t>
            </a:fld>
            <a:endParaRPr lang="en-US" dirty="0"/>
          </a:p>
        </p:txBody>
      </p:sp>
    </p:spTree>
    <p:extLst>
      <p:ext uri="{BB962C8B-B14F-4D97-AF65-F5344CB8AC3E}">
        <p14:creationId xmlns:p14="http://schemas.microsoft.com/office/powerpoint/2010/main" val="425988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95F6-0483-D5E3-52B1-8F343ADB7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DC0E6-7931-D713-46FA-26041C69A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F7D30-D8BB-885E-41F3-2E0A99FDBA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https://</a:t>
            </a:r>
            <a:r>
              <a:rPr lang="en-US" dirty="0" err="1">
                <a:effectLst/>
              </a:rPr>
              <a:t>www.csoonline.com</a:t>
            </a:r>
            <a:r>
              <a:rPr lang="en-US" dirty="0">
                <a:effectLst/>
              </a:rPr>
              <a:t>/article/567531/the-biggest-data-breach-fines-penalties-and-settlements-so-far.html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learn.hyperproof.io</a:t>
            </a:r>
            <a:r>
              <a:rPr lang="en-US" dirty="0"/>
              <a:t>/</a:t>
            </a:r>
            <a:r>
              <a:rPr lang="en-US" dirty="0" err="1"/>
              <a:t>hubfs</a:t>
            </a:r>
            <a:r>
              <a:rPr lang="en-US" dirty="0"/>
              <a:t>/PDF%20Downloads/2025-Spring-Benchmark-Report_Hyperproof.pdf</a:t>
            </a:r>
          </a:p>
        </p:txBody>
      </p:sp>
      <p:sp>
        <p:nvSpPr>
          <p:cNvPr id="4" name="Slide Number Placeholder 3">
            <a:extLst>
              <a:ext uri="{FF2B5EF4-FFF2-40B4-BE49-F238E27FC236}">
                <a16:creationId xmlns:a16="http://schemas.microsoft.com/office/drawing/2014/main" id="{45CD60F6-3FA8-0599-220C-0E47C789F03A}"/>
              </a:ext>
            </a:extLst>
          </p:cNvPr>
          <p:cNvSpPr>
            <a:spLocks noGrp="1"/>
          </p:cNvSpPr>
          <p:nvPr>
            <p:ph type="sldNum" sz="quarter" idx="5"/>
          </p:nvPr>
        </p:nvSpPr>
        <p:spPr/>
        <p:txBody>
          <a:bodyPr/>
          <a:lstStyle/>
          <a:p>
            <a:fld id="{1569877A-063F-F44B-B0AD-8E3FC7EAA63F}" type="slidenum">
              <a:rPr lang="en-US" smtClean="0"/>
              <a:t>5</a:t>
            </a:fld>
            <a:endParaRPr lang="en-US" dirty="0"/>
          </a:p>
        </p:txBody>
      </p:sp>
    </p:spTree>
    <p:extLst>
      <p:ext uri="{BB962C8B-B14F-4D97-AF65-F5344CB8AC3E}">
        <p14:creationId xmlns:p14="http://schemas.microsoft.com/office/powerpoint/2010/main" val="189014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Value Slide: Show them what’s possible and what achieving this outcome would be worth to them.</a:t>
            </a:r>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6</a:t>
            </a:fld>
            <a:endParaRPr lang="en-US" dirty="0"/>
          </a:p>
        </p:txBody>
      </p:sp>
    </p:spTree>
    <p:extLst>
      <p:ext uri="{BB962C8B-B14F-4D97-AF65-F5344CB8AC3E}">
        <p14:creationId xmlns:p14="http://schemas.microsoft.com/office/powerpoint/2010/main" val="95588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400"/>
              </a:lnSpc>
            </a:pPr>
            <a:r>
              <a:rPr lang="en-US" dirty="0"/>
              <a:t>“Promised land” teaser</a:t>
            </a:r>
            <a:br>
              <a:rPr lang="en-US" dirty="0"/>
            </a:br>
            <a:br>
              <a:rPr lang="en-US" dirty="0"/>
            </a:br>
            <a:r>
              <a:rPr lang="en-US" dirty="0">
                <a:solidFill>
                  <a:srgbClr val="242424"/>
                </a:solidFill>
                <a:effectLst/>
              </a:rPr>
              <a:t>If you introduce product/service details too soon, prospects won’t yet have enough context for why those details are important, and they’ll tune out.</a:t>
            </a:r>
          </a:p>
          <a:p>
            <a:pPr algn="l">
              <a:lnSpc>
                <a:spcPts val="2400"/>
              </a:lnSpc>
            </a:pPr>
            <a:r>
              <a:rPr lang="en-US" dirty="0">
                <a:solidFill>
                  <a:srgbClr val="242424"/>
                </a:solidFill>
                <a:effectLst/>
              </a:rPr>
              <a:t>Instead, first present a “teaser” vision of the happily-ever-after that your product/service will help the prospect achieve––The Promised Land</a:t>
            </a:r>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7</a:t>
            </a:fld>
            <a:endParaRPr lang="en-US" dirty="0"/>
          </a:p>
        </p:txBody>
      </p:sp>
    </p:spTree>
    <p:extLst>
      <p:ext uri="{BB962C8B-B14F-4D97-AF65-F5344CB8AC3E}">
        <p14:creationId xmlns:p14="http://schemas.microsoft.com/office/powerpoint/2010/main" val="26729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15E3-3627-AFA8-1DFB-F35246FDA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3CCE4-B710-7EC5-FDE0-402522068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E8791-7AFB-007E-E370-9034C661B2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Solution Slide: Provide an overview of how exactly you can bring the prospect value and solve their problems.</a:t>
            </a:r>
          </a:p>
          <a:p>
            <a:endParaRPr lang="en-US" dirty="0"/>
          </a:p>
        </p:txBody>
      </p:sp>
      <p:sp>
        <p:nvSpPr>
          <p:cNvPr id="4" name="Slide Number Placeholder 3">
            <a:extLst>
              <a:ext uri="{FF2B5EF4-FFF2-40B4-BE49-F238E27FC236}">
                <a16:creationId xmlns:a16="http://schemas.microsoft.com/office/drawing/2014/main" id="{FB8EC11A-400B-C547-32DC-1042171226B8}"/>
              </a:ext>
            </a:extLst>
          </p:cNvPr>
          <p:cNvSpPr>
            <a:spLocks noGrp="1"/>
          </p:cNvSpPr>
          <p:nvPr>
            <p:ph type="sldNum" sz="quarter" idx="5"/>
          </p:nvPr>
        </p:nvSpPr>
        <p:spPr/>
        <p:txBody>
          <a:bodyPr/>
          <a:lstStyle/>
          <a:p>
            <a:fld id="{1569877A-063F-F44B-B0AD-8E3FC7EAA63F}" type="slidenum">
              <a:rPr lang="en-US" smtClean="0"/>
              <a:t>8</a:t>
            </a:fld>
            <a:endParaRPr lang="en-US" dirty="0"/>
          </a:p>
        </p:txBody>
      </p:sp>
    </p:spTree>
    <p:extLst>
      <p:ext uri="{BB962C8B-B14F-4D97-AF65-F5344CB8AC3E}">
        <p14:creationId xmlns:p14="http://schemas.microsoft.com/office/powerpoint/2010/main" val="400085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Reframe: this is how we quantify it so its no longer nebulous, drive with numbers and data</a:t>
            </a:r>
          </a:p>
        </p:txBody>
      </p:sp>
      <p:sp>
        <p:nvSpPr>
          <p:cNvPr id="4" name="Slide Number Placeholder 3"/>
          <p:cNvSpPr>
            <a:spLocks noGrp="1"/>
          </p:cNvSpPr>
          <p:nvPr>
            <p:ph type="sldNum" sz="quarter" idx="5"/>
          </p:nvPr>
        </p:nvSpPr>
        <p:spPr/>
        <p:txBody>
          <a:bodyPr/>
          <a:lstStyle/>
          <a:p>
            <a:fld id="{1569877A-063F-F44B-B0AD-8E3FC7EAA63F}" type="slidenum">
              <a:rPr lang="en-US" smtClean="0"/>
              <a:pPr/>
              <a:t>9</a:t>
            </a:fld>
            <a:endParaRPr lang="en-US" dirty="0"/>
          </a:p>
        </p:txBody>
      </p:sp>
    </p:spTree>
    <p:extLst>
      <p:ext uri="{BB962C8B-B14F-4D97-AF65-F5344CB8AC3E}">
        <p14:creationId xmlns:p14="http://schemas.microsoft.com/office/powerpoint/2010/main" val="368666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i="0">
                <a:latin typeface="Montserrat" pitchFamily="2" charset="77"/>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ontserra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0" i="0">
                <a:latin typeface="Montserrat" pitchFamily="2" charset="77"/>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all">
                <a:latin typeface="Montserrat" pitchFamily="2" charset="77"/>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Montserrat"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0" i="0">
                <a:latin typeface="Montserrat" pitchFamily="2" charset="77"/>
              </a:defRPr>
            </a:lvl1pPr>
            <a:lvl2pPr>
              <a:defRPr sz="2400" b="0" i="0">
                <a:latin typeface="Montserrat" pitchFamily="2" charset="77"/>
              </a:defRPr>
            </a:lvl2pPr>
            <a:lvl3pPr>
              <a:defRPr sz="2000" b="0" i="0">
                <a:latin typeface="Montserrat" pitchFamily="2" charset="77"/>
              </a:defRPr>
            </a:lvl3pPr>
            <a:lvl4pPr>
              <a:defRPr sz="1800" b="0" i="0">
                <a:latin typeface="Montserrat" pitchFamily="2" charset="77"/>
              </a:defRPr>
            </a:lvl4pPr>
            <a:lvl5pPr>
              <a:defRPr sz="1800" b="0" i="0">
                <a:latin typeface="Montserrat" pitchFamily="2"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0" i="0">
                <a:latin typeface="Montserrat" pitchFamily="2" charset="77"/>
              </a:defRPr>
            </a:lvl1pPr>
            <a:lvl2pPr>
              <a:defRPr sz="2400" b="0" i="0">
                <a:latin typeface="Montserrat" pitchFamily="2" charset="77"/>
              </a:defRPr>
            </a:lvl2pPr>
            <a:lvl3pPr>
              <a:defRPr sz="2000" b="0" i="0">
                <a:latin typeface="Montserrat" pitchFamily="2" charset="77"/>
              </a:defRPr>
            </a:lvl3pPr>
            <a:lvl4pPr>
              <a:defRPr sz="1800" b="0" i="0">
                <a:latin typeface="Montserrat" pitchFamily="2" charset="77"/>
              </a:defRPr>
            </a:lvl4pPr>
            <a:lvl5pPr>
              <a:defRPr sz="1800" b="0" i="0">
                <a:latin typeface="Montserrat" pitchFamily="2"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6" name="Footer Placeholder 5"/>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600" b="0" i="0">
                <a:latin typeface="Montserrat" pitchFamily="2" charset="77"/>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600" b="0" i="0">
                <a:latin typeface="Montserrat" pitchFamily="2" charset="77"/>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8" name="Footer Placeholder 7"/>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9" name="Slide Number Placeholder 8"/>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4" name="Footer Placeholder 3"/>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5" name="Slide Number Placeholder 4"/>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3" name="Footer Placeholder 2"/>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4" name="Slide Number Placeholder 3"/>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Montserrat" pitchFamily="2" charset="77"/>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0" i="0">
                <a:latin typeface="Montserrat" pitchFamily="2" charset="77"/>
              </a:defRPr>
            </a:lvl1pPr>
            <a:lvl2pPr>
              <a:defRPr sz="2800" b="0" i="0">
                <a:latin typeface="Montserrat" pitchFamily="2" charset="77"/>
              </a:defRPr>
            </a:lvl2pPr>
            <a:lvl3pPr>
              <a:defRPr sz="2400" b="0" i="0">
                <a:latin typeface="Montserrat" pitchFamily="2" charset="77"/>
              </a:defRPr>
            </a:lvl3pPr>
            <a:lvl4pPr>
              <a:defRPr sz="2000" b="0" i="0">
                <a:latin typeface="Montserrat" pitchFamily="2" charset="77"/>
              </a:defRPr>
            </a:lvl4pPr>
            <a:lvl5pPr>
              <a:defRPr sz="2000" b="0" i="0">
                <a:latin typeface="Montserra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a:latin typeface="Montserrat"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6" name="Footer Placeholder 5"/>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latin typeface="Montserrat" pitchFamily="2" charset="77"/>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0" i="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Montserrat"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3/28/25</a:t>
            </a:fld>
            <a:endParaRPr lang="en-US" dirty="0"/>
          </a:p>
        </p:txBody>
      </p:sp>
      <p:sp>
        <p:nvSpPr>
          <p:cNvPr id="6" name="Footer Placeholder 5"/>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Montserrat" pitchFamily="2" charset="77"/>
              </a:defRPr>
            </a:lvl1pPr>
          </a:lstStyle>
          <a:p>
            <a:fld id="{1D8BD707-D9CF-40AE-B4C6-C98DA3205C09}" type="datetimeFigureOut">
              <a:rPr lang="en-US" smtClean="0"/>
              <a:pPr/>
              <a:t>3/28/25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Montserrat" pitchFamily="2" charset="77"/>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Montserrat" pitchFamily="2" charset="77"/>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Montserrat" pitchFamily="2" charset="77"/>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Montserrat" pitchFamily="2" charset="77"/>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Montserrat" pitchFamily="2" charset="77"/>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7.jpe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6.sv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18.png"/><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p:cNvGrpSpPr/>
        <p:nvPr/>
      </p:nvGrpSpPr>
      <p:grpSpPr>
        <a:xfrm>
          <a:off x="0" y="0"/>
          <a:ext cx="0" cy="0"/>
          <a:chOff x="0" y="0"/>
          <a:chExt cx="0" cy="0"/>
        </a:xfrm>
      </p:grpSpPr>
      <p:sp>
        <p:nvSpPr>
          <p:cNvPr id="2" name="AutoShape 2"/>
          <p:cNvSpPr/>
          <p:nvPr/>
        </p:nvSpPr>
        <p:spPr>
          <a:xfrm>
            <a:off x="5380784" y="7132790"/>
            <a:ext cx="7526432" cy="0"/>
          </a:xfrm>
          <a:prstGeom prst="line">
            <a:avLst/>
          </a:prstGeom>
          <a:ln w="19050" cap="flat">
            <a:solidFill>
              <a:srgbClr val="9570FF"/>
            </a:solidFill>
            <a:prstDash val="solid"/>
            <a:headEnd type="none" w="sm" len="sm"/>
            <a:tailEnd type="none" w="sm" len="sm"/>
          </a:ln>
        </p:spPr>
        <p:txBody>
          <a:bodyPr/>
          <a:lstStyle/>
          <a:p>
            <a:endParaRPr lang="en-US" dirty="0">
              <a:latin typeface="Montserrat" pitchFamily="2" charset="77"/>
            </a:endParaRPr>
          </a:p>
        </p:txBody>
      </p:sp>
      <p:sp>
        <p:nvSpPr>
          <p:cNvPr id="3" name="AutoShape 3"/>
          <p:cNvSpPr/>
          <p:nvPr/>
        </p:nvSpPr>
        <p:spPr>
          <a:xfrm>
            <a:off x="5380784" y="5928622"/>
            <a:ext cx="7526432" cy="0"/>
          </a:xfrm>
          <a:prstGeom prst="line">
            <a:avLst/>
          </a:prstGeom>
          <a:ln w="19050" cap="flat">
            <a:solidFill>
              <a:srgbClr val="9570FF"/>
            </a:solidFill>
            <a:prstDash val="solid"/>
            <a:headEnd type="none" w="sm" len="sm"/>
            <a:tailEnd type="none" w="sm" len="sm"/>
          </a:ln>
        </p:spPr>
        <p:txBody>
          <a:bodyPr/>
          <a:lstStyle/>
          <a:p>
            <a:endParaRPr lang="en-US" dirty="0">
              <a:latin typeface="Montserrat" pitchFamily="2" charset="77"/>
            </a:endParaRPr>
          </a:p>
        </p:txBody>
      </p:sp>
      <p:sp>
        <p:nvSpPr>
          <p:cNvPr id="4" name="Freeform 4"/>
          <p:cNvSpPr/>
          <p:nvPr/>
        </p:nvSpPr>
        <p:spPr>
          <a:xfrm>
            <a:off x="-80190" y="-45974"/>
            <a:ext cx="18368190" cy="10378948"/>
          </a:xfrm>
          <a:custGeom>
            <a:avLst/>
            <a:gdLst/>
            <a:ahLst/>
            <a:cxnLst/>
            <a:rect l="l" t="t" r="r" b="b"/>
            <a:pathLst>
              <a:path w="22796848" h="10378948">
                <a:moveTo>
                  <a:pt x="0" y="0"/>
                </a:moveTo>
                <a:lnTo>
                  <a:pt x="22796848" y="0"/>
                </a:lnTo>
                <a:lnTo>
                  <a:pt x="22796848" y="10378948"/>
                </a:lnTo>
                <a:lnTo>
                  <a:pt x="0" y="10378948"/>
                </a:lnTo>
                <a:lnTo>
                  <a:pt x="0" y="0"/>
                </a:lnTo>
                <a:close/>
              </a:path>
            </a:pathLst>
          </a:custGeom>
          <a:blipFill>
            <a:blip r:embed="rId3"/>
            <a:stretch>
              <a:fillRect l="-24110" t="-23215" b="-23215"/>
            </a:stretch>
          </a:blipFill>
        </p:spPr>
        <p:txBody>
          <a:bodyPr/>
          <a:lstStyle/>
          <a:p>
            <a:endParaRPr lang="en-US" dirty="0">
              <a:latin typeface="Montserrat" pitchFamily="2" charset="77"/>
            </a:endParaRPr>
          </a:p>
        </p:txBody>
      </p:sp>
      <p:sp>
        <p:nvSpPr>
          <p:cNvPr id="5" name="Freeform 5"/>
          <p:cNvSpPr/>
          <p:nvPr/>
        </p:nvSpPr>
        <p:spPr>
          <a:xfrm>
            <a:off x="-9276641" y="800100"/>
            <a:ext cx="27537423" cy="27537423"/>
          </a:xfrm>
          <a:custGeom>
            <a:avLst/>
            <a:gdLst/>
            <a:ahLst/>
            <a:cxnLst/>
            <a:rect l="l" t="t" r="r" b="b"/>
            <a:pathLst>
              <a:path w="27537423" h="27537423">
                <a:moveTo>
                  <a:pt x="0" y="0"/>
                </a:moveTo>
                <a:lnTo>
                  <a:pt x="27537423" y="0"/>
                </a:lnTo>
                <a:lnTo>
                  <a:pt x="27537423" y="27537423"/>
                </a:lnTo>
                <a:lnTo>
                  <a:pt x="0" y="27537423"/>
                </a:lnTo>
                <a:lnTo>
                  <a:pt x="0" y="0"/>
                </a:lnTo>
                <a:close/>
              </a:path>
            </a:pathLst>
          </a:custGeom>
          <a:blipFill>
            <a:blip r:embed="rId4">
              <a:alphaModFix amt="80000"/>
              <a:extLst>
                <a:ext uri="{96DAC541-7B7A-43D3-8B79-37D633B846F1}">
                  <asvg:svgBlip xmlns:asvg="http://schemas.microsoft.com/office/drawing/2016/SVG/main" r:embed="rId5"/>
                </a:ext>
              </a:extLst>
            </a:blip>
            <a:stretch>
              <a:fillRect/>
            </a:stretch>
          </a:blipFill>
        </p:spPr>
        <p:txBody>
          <a:bodyPr/>
          <a:lstStyle/>
          <a:p>
            <a:endParaRPr lang="en-US" dirty="0">
              <a:latin typeface="Montserrat" pitchFamily="2" charset="77"/>
            </a:endParaRPr>
          </a:p>
        </p:txBody>
      </p:sp>
      <p:grpSp>
        <p:nvGrpSpPr>
          <p:cNvPr id="6" name="Group 6"/>
          <p:cNvGrpSpPr/>
          <p:nvPr/>
        </p:nvGrpSpPr>
        <p:grpSpPr>
          <a:xfrm>
            <a:off x="-80190" y="-65025"/>
            <a:ext cx="18403034" cy="10417049"/>
            <a:chOff x="0" y="37406"/>
            <a:chExt cx="4816593" cy="2696144"/>
          </a:xfrm>
          <a:gradFill>
            <a:gsLst>
              <a:gs pos="6000">
                <a:srgbClr val="071F38">
                  <a:alpha val="0"/>
                  <a:lumMod val="86000"/>
                  <a:lumOff val="14000"/>
                </a:srgbClr>
              </a:gs>
              <a:gs pos="79000">
                <a:srgbClr val="071F38">
                  <a:alpha val="100000"/>
                </a:srgbClr>
              </a:gs>
            </a:gsLst>
            <a:lin ang="9000000" scaled="0"/>
          </a:gradFill>
        </p:grpSpPr>
        <p:sp>
          <p:nvSpPr>
            <p:cNvPr id="7" name="Freeform 7"/>
            <p:cNvSpPr/>
            <p:nvPr/>
          </p:nvSpPr>
          <p:spPr>
            <a:xfrm>
              <a:off x="0" y="37406"/>
              <a:ext cx="4816592" cy="2696144"/>
            </a:xfrm>
            <a:custGeom>
              <a:avLst/>
              <a:gdLst/>
              <a:ahLst/>
              <a:cxnLst/>
              <a:rect l="l" t="t" r="r" b="b"/>
              <a:pathLst>
                <a:path w="4816592" h="2733550">
                  <a:moveTo>
                    <a:pt x="0" y="0"/>
                  </a:moveTo>
                  <a:lnTo>
                    <a:pt x="4816592" y="0"/>
                  </a:lnTo>
                  <a:lnTo>
                    <a:pt x="4816592" y="2733550"/>
                  </a:lnTo>
                  <a:lnTo>
                    <a:pt x="0" y="2733550"/>
                  </a:lnTo>
                  <a:close/>
                </a:path>
              </a:pathLst>
            </a:custGeom>
            <a:grpFill/>
          </p:spPr>
          <p:txBody>
            <a:bodyPr/>
            <a:lstStyle/>
            <a:p>
              <a:endParaRPr lang="en-US" dirty="0">
                <a:latin typeface="Montserrat" pitchFamily="2" charset="77"/>
              </a:endParaRPr>
            </a:p>
          </p:txBody>
        </p:sp>
        <p:sp>
          <p:nvSpPr>
            <p:cNvPr id="8" name="TextBox 8"/>
            <p:cNvSpPr txBox="1"/>
            <p:nvPr/>
          </p:nvSpPr>
          <p:spPr>
            <a:xfrm>
              <a:off x="0" y="47625"/>
              <a:ext cx="4816593" cy="2685925"/>
            </a:xfrm>
            <a:prstGeom prst="rect">
              <a:avLst/>
            </a:prstGeom>
            <a:grpFill/>
          </p:spPr>
          <p:txBody>
            <a:bodyPr lIns="50800" tIns="50800" rIns="50800" bIns="50800" rtlCol="0" anchor="ctr"/>
            <a:lstStyle/>
            <a:p>
              <a:pPr algn="ctr">
                <a:lnSpc>
                  <a:spcPts val="2400"/>
                </a:lnSpc>
              </a:pPr>
              <a:endParaRPr dirty="0">
                <a:latin typeface="Montserrat" pitchFamily="2" charset="77"/>
              </a:endParaRPr>
            </a:p>
          </p:txBody>
        </p:sp>
      </p:grpSp>
      <p:sp>
        <p:nvSpPr>
          <p:cNvPr id="9" name="Freeform 9"/>
          <p:cNvSpPr/>
          <p:nvPr/>
        </p:nvSpPr>
        <p:spPr>
          <a:xfrm>
            <a:off x="8461628" y="6241119"/>
            <a:ext cx="9673972" cy="4936547"/>
          </a:xfrm>
          <a:custGeom>
            <a:avLst/>
            <a:gdLst/>
            <a:ahLst/>
            <a:cxnLst/>
            <a:rect l="l" t="t" r="r" b="b"/>
            <a:pathLst>
              <a:path w="9673972" h="4936547">
                <a:moveTo>
                  <a:pt x="0" y="0"/>
                </a:moveTo>
                <a:lnTo>
                  <a:pt x="9673972" y="0"/>
                </a:lnTo>
                <a:lnTo>
                  <a:pt x="9673972" y="4936547"/>
                </a:lnTo>
                <a:lnTo>
                  <a:pt x="0" y="4936547"/>
                </a:lnTo>
                <a:lnTo>
                  <a:pt x="0" y="0"/>
                </a:lnTo>
                <a:close/>
              </a:path>
            </a:pathLst>
          </a:custGeom>
          <a:blipFill>
            <a:blip r:embed="rId6"/>
            <a:stretch>
              <a:fillRect/>
            </a:stretch>
          </a:blipFill>
        </p:spPr>
        <p:txBody>
          <a:bodyPr/>
          <a:lstStyle/>
          <a:p>
            <a:endParaRPr lang="en-US" dirty="0">
              <a:latin typeface="Montserrat" pitchFamily="2" charset="77"/>
            </a:endParaRPr>
          </a:p>
        </p:txBody>
      </p:sp>
      <p:sp>
        <p:nvSpPr>
          <p:cNvPr id="10" name="TextBox 10"/>
          <p:cNvSpPr txBox="1"/>
          <p:nvPr/>
        </p:nvSpPr>
        <p:spPr>
          <a:xfrm>
            <a:off x="1028700" y="1347370"/>
            <a:ext cx="17106900" cy="2708434"/>
          </a:xfrm>
          <a:prstGeom prst="rect">
            <a:avLst/>
          </a:prstGeom>
        </p:spPr>
        <p:txBody>
          <a:bodyPr wrap="square" lIns="0" tIns="0" rIns="0" bIns="0" rtlCol="0" anchor="t">
            <a:spAutoFit/>
          </a:bodyPr>
          <a:lstStyle/>
          <a:p>
            <a:pPr algn="l"/>
            <a:r>
              <a:rPr lang="en-US" sz="8800" b="1" spc="-150" dirty="0">
                <a:solidFill>
                  <a:srgbClr val="FFFFFF"/>
                </a:solidFill>
                <a:latin typeface="Montserrat" pitchFamily="2" charset="77"/>
                <a:ea typeface="Montserrat Bold"/>
                <a:cs typeface="Montserrat Bold"/>
                <a:sym typeface="Montserrat Bold"/>
              </a:rPr>
              <a:t>Governance Risk and Compliance</a:t>
            </a:r>
          </a:p>
        </p:txBody>
      </p:sp>
      <p:sp>
        <p:nvSpPr>
          <p:cNvPr id="11" name="TextBox 11"/>
          <p:cNvSpPr txBox="1"/>
          <p:nvPr/>
        </p:nvSpPr>
        <p:spPr>
          <a:xfrm>
            <a:off x="1028700" y="5198971"/>
            <a:ext cx="10401300" cy="1282402"/>
          </a:xfrm>
          <a:prstGeom prst="rect">
            <a:avLst/>
          </a:prstGeom>
        </p:spPr>
        <p:txBody>
          <a:bodyPr wrap="square" lIns="0" tIns="0" rIns="0" bIns="0" rtlCol="0" anchor="t">
            <a:spAutoFit/>
          </a:bodyPr>
          <a:lstStyle/>
          <a:p>
            <a:pPr algn="l">
              <a:lnSpc>
                <a:spcPts val="5000"/>
              </a:lnSpc>
            </a:pPr>
            <a:r>
              <a:rPr lang="en-US" sz="4400" dirty="0">
                <a:solidFill>
                  <a:srgbClr val="FFFFFF"/>
                </a:solidFill>
                <a:latin typeface="Montserrat" pitchFamily="2" charset="77"/>
                <a:ea typeface="Montserrat"/>
                <a:cs typeface="Montserrat"/>
                <a:sym typeface="Montserrat"/>
              </a:rPr>
              <a:t>Understand cyber risk to drive strategic security decision-making.</a:t>
            </a:r>
          </a:p>
        </p:txBody>
      </p:sp>
      <p:cxnSp>
        <p:nvCxnSpPr>
          <p:cNvPr id="13" name="Straight Connector 12">
            <a:extLst>
              <a:ext uri="{FF2B5EF4-FFF2-40B4-BE49-F238E27FC236}">
                <a16:creationId xmlns:a16="http://schemas.microsoft.com/office/drawing/2014/main" id="{17EDEC8D-43B8-FAD2-6954-3081F7580B60}"/>
              </a:ext>
            </a:extLst>
          </p:cNvPr>
          <p:cNvCxnSpPr/>
          <p:nvPr/>
        </p:nvCxnSpPr>
        <p:spPr>
          <a:xfrm>
            <a:off x="1066800" y="4533900"/>
            <a:ext cx="2133600" cy="0"/>
          </a:xfrm>
          <a:prstGeom prst="line">
            <a:avLst/>
          </a:prstGeom>
          <a:ln w="76200">
            <a:solidFill>
              <a:srgbClr val="EA64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a:extLst>
            <a:ext uri="{FF2B5EF4-FFF2-40B4-BE49-F238E27FC236}">
              <a16:creationId xmlns:a16="http://schemas.microsoft.com/office/drawing/2014/main" id="{65FDA992-5F65-28CD-54A5-8D357EE0EC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C07F72-269B-18EC-9C2C-0E02B6825383}"/>
              </a:ext>
            </a:extLst>
          </p:cNvPr>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8" name="Freeform 4">
            <a:extLst>
              <a:ext uri="{FF2B5EF4-FFF2-40B4-BE49-F238E27FC236}">
                <a16:creationId xmlns:a16="http://schemas.microsoft.com/office/drawing/2014/main" id="{74671C88-D33D-215F-E9DE-0DD3719C8CDA}"/>
              </a:ext>
            </a:extLst>
          </p:cNvPr>
          <p:cNvSpPr/>
          <p:nvPr/>
        </p:nvSpPr>
        <p:spPr>
          <a:xfrm>
            <a:off x="381000" y="9495239"/>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5"/>
            <a:stretch>
              <a:fillRect l="-23667" t="-116543" r="-18416" b="-131533"/>
            </a:stretch>
          </a:blipFill>
        </p:spPr>
        <p:txBody>
          <a:bodyPr/>
          <a:lstStyle/>
          <a:p>
            <a:endParaRPr lang="en-US" dirty="0">
              <a:latin typeface="Montserrat" pitchFamily="2" charset="77"/>
            </a:endParaRPr>
          </a:p>
        </p:txBody>
      </p:sp>
      <p:sp>
        <p:nvSpPr>
          <p:cNvPr id="27" name="Title 1">
            <a:extLst>
              <a:ext uri="{FF2B5EF4-FFF2-40B4-BE49-F238E27FC236}">
                <a16:creationId xmlns:a16="http://schemas.microsoft.com/office/drawing/2014/main" id="{DA2DB34D-B9FF-D21A-7B78-821FD5DFA360}"/>
              </a:ext>
            </a:extLst>
          </p:cNvPr>
          <p:cNvSpPr txBox="1">
            <a:spLocks/>
          </p:cNvSpPr>
          <p:nvPr/>
        </p:nvSpPr>
        <p:spPr>
          <a:xfrm>
            <a:off x="1002374" y="1462885"/>
            <a:ext cx="13565967" cy="770699"/>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chemeClr val="bg1"/>
                </a:solidFill>
                <a:latin typeface="Montserrat" pitchFamily="2" charset="77"/>
                <a:ea typeface="Roboto" panose="02000000000000000000" pitchFamily="2" charset="0"/>
                <a:cs typeface="Roboto" panose="02000000000000000000" pitchFamily="2" charset="0"/>
              </a:rPr>
              <a:t>Data Driven Reports</a:t>
            </a:r>
          </a:p>
        </p:txBody>
      </p:sp>
      <p:grpSp>
        <p:nvGrpSpPr>
          <p:cNvPr id="28" name="Group 27">
            <a:extLst>
              <a:ext uri="{FF2B5EF4-FFF2-40B4-BE49-F238E27FC236}">
                <a16:creationId xmlns:a16="http://schemas.microsoft.com/office/drawing/2014/main" id="{935A56C9-4D4C-22C6-C2E2-04D1D2A50BF4}"/>
              </a:ext>
            </a:extLst>
          </p:cNvPr>
          <p:cNvGrpSpPr/>
          <p:nvPr/>
        </p:nvGrpSpPr>
        <p:grpSpPr>
          <a:xfrm>
            <a:off x="11137960" y="526279"/>
            <a:ext cx="6121511" cy="7267574"/>
            <a:chOff x="3165682" y="204028"/>
            <a:chExt cx="5298868" cy="6290917"/>
          </a:xfrm>
        </p:grpSpPr>
        <p:sp>
          <p:nvSpPr>
            <p:cNvPr id="29" name="Rounded Rectangle 28">
              <a:extLst>
                <a:ext uri="{FF2B5EF4-FFF2-40B4-BE49-F238E27FC236}">
                  <a16:creationId xmlns:a16="http://schemas.microsoft.com/office/drawing/2014/main" id="{FD6C6AAD-63E5-8E8D-2242-DEAFE4BEB16A}"/>
                </a:ext>
              </a:extLst>
            </p:cNvPr>
            <p:cNvSpPr/>
            <p:nvPr/>
          </p:nvSpPr>
          <p:spPr>
            <a:xfrm>
              <a:off x="3165682" y="204028"/>
              <a:ext cx="5298868" cy="6290917"/>
            </a:xfrm>
            <a:prstGeom prst="roundRect">
              <a:avLst>
                <a:gd name="adj" fmla="val 27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0" name="Picture 29" descr="A chart of different colored bars&#10;&#10;Description automatically generated with medium confidence">
              <a:extLst>
                <a:ext uri="{FF2B5EF4-FFF2-40B4-BE49-F238E27FC236}">
                  <a16:creationId xmlns:a16="http://schemas.microsoft.com/office/drawing/2014/main" id="{AAC5A685-D963-8584-8563-A4056A2738AA}"/>
                </a:ext>
              </a:extLst>
            </p:cNvPr>
            <p:cNvPicPr>
              <a:picLocks noChangeAspect="1"/>
            </p:cNvPicPr>
            <p:nvPr/>
          </p:nvPicPr>
          <p:blipFill>
            <a:blip r:embed="rId6"/>
            <a:stretch>
              <a:fillRect/>
            </a:stretch>
          </p:blipFill>
          <p:spPr>
            <a:xfrm>
              <a:off x="3332266" y="288786"/>
              <a:ext cx="4965700" cy="6121400"/>
            </a:xfrm>
            <a:prstGeom prst="rect">
              <a:avLst/>
            </a:prstGeom>
          </p:spPr>
        </p:pic>
      </p:grpSp>
      <p:grpSp>
        <p:nvGrpSpPr>
          <p:cNvPr id="31" name="Group 30">
            <a:extLst>
              <a:ext uri="{FF2B5EF4-FFF2-40B4-BE49-F238E27FC236}">
                <a16:creationId xmlns:a16="http://schemas.microsoft.com/office/drawing/2014/main" id="{E7481A3D-E95F-8223-44D9-9DF9A00DD0DA}"/>
              </a:ext>
            </a:extLst>
          </p:cNvPr>
          <p:cNvGrpSpPr/>
          <p:nvPr/>
        </p:nvGrpSpPr>
        <p:grpSpPr>
          <a:xfrm>
            <a:off x="5293108" y="7526944"/>
            <a:ext cx="8492966" cy="2269553"/>
            <a:chOff x="127322" y="2222339"/>
            <a:chExt cx="7164729" cy="1914611"/>
          </a:xfrm>
          <a:effectLst>
            <a:outerShdw blurRad="262146" dist="38100" algn="l" rotWithShape="0">
              <a:prstClr val="black">
                <a:alpha val="40000"/>
              </a:prstClr>
            </a:outerShdw>
          </a:effectLst>
        </p:grpSpPr>
        <p:sp>
          <p:nvSpPr>
            <p:cNvPr id="32" name="Rounded Rectangle 31">
              <a:extLst>
                <a:ext uri="{FF2B5EF4-FFF2-40B4-BE49-F238E27FC236}">
                  <a16:creationId xmlns:a16="http://schemas.microsoft.com/office/drawing/2014/main" id="{269E1E7F-5302-0BBC-DA20-D036B1D6CAB5}"/>
                </a:ext>
              </a:extLst>
            </p:cNvPr>
            <p:cNvSpPr/>
            <p:nvPr/>
          </p:nvSpPr>
          <p:spPr>
            <a:xfrm>
              <a:off x="127322" y="2222339"/>
              <a:ext cx="7164729" cy="1914611"/>
            </a:xfrm>
            <a:prstGeom prst="roundRect">
              <a:avLst>
                <a:gd name="adj" fmla="val 27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3" name="Picture 32" descr="A screenshot of a phone&#10;&#10;Description automatically generated">
              <a:extLst>
                <a:ext uri="{FF2B5EF4-FFF2-40B4-BE49-F238E27FC236}">
                  <a16:creationId xmlns:a16="http://schemas.microsoft.com/office/drawing/2014/main" id="{26D30896-C6F9-520E-AEA4-4085A84B03E6}"/>
                </a:ext>
              </a:extLst>
            </p:cNvPr>
            <p:cNvPicPr>
              <a:picLocks noChangeAspect="1"/>
            </p:cNvPicPr>
            <p:nvPr/>
          </p:nvPicPr>
          <p:blipFill>
            <a:blip r:embed="rId7"/>
            <a:stretch>
              <a:fillRect/>
            </a:stretch>
          </p:blipFill>
          <p:spPr>
            <a:xfrm>
              <a:off x="257318" y="2335094"/>
              <a:ext cx="6896100" cy="1689100"/>
            </a:xfrm>
            <a:prstGeom prst="rect">
              <a:avLst/>
            </a:prstGeom>
          </p:spPr>
        </p:pic>
      </p:grpSp>
      <p:grpSp>
        <p:nvGrpSpPr>
          <p:cNvPr id="34" name="Group 33">
            <a:extLst>
              <a:ext uri="{FF2B5EF4-FFF2-40B4-BE49-F238E27FC236}">
                <a16:creationId xmlns:a16="http://schemas.microsoft.com/office/drawing/2014/main" id="{9D6A0359-35B1-935B-81B1-9447D5972C65}"/>
              </a:ext>
            </a:extLst>
          </p:cNvPr>
          <p:cNvGrpSpPr/>
          <p:nvPr/>
        </p:nvGrpSpPr>
        <p:grpSpPr>
          <a:xfrm>
            <a:off x="13940168" y="6461055"/>
            <a:ext cx="3992529" cy="3553674"/>
            <a:chOff x="1062065" y="2842591"/>
            <a:chExt cx="3218449" cy="2864680"/>
          </a:xfrm>
          <a:effectLst>
            <a:outerShdw blurRad="254000" dist="38100" algn="l" rotWithShape="0">
              <a:prstClr val="black">
                <a:alpha val="40000"/>
              </a:prstClr>
            </a:outerShdw>
          </a:effectLst>
        </p:grpSpPr>
        <p:sp>
          <p:nvSpPr>
            <p:cNvPr id="35" name="Rounded Rectangle 34">
              <a:extLst>
                <a:ext uri="{FF2B5EF4-FFF2-40B4-BE49-F238E27FC236}">
                  <a16:creationId xmlns:a16="http://schemas.microsoft.com/office/drawing/2014/main" id="{CDAD4C62-F6EC-81AB-F1E1-05AA30ADB6C5}"/>
                </a:ext>
              </a:extLst>
            </p:cNvPr>
            <p:cNvSpPr/>
            <p:nvPr/>
          </p:nvSpPr>
          <p:spPr>
            <a:xfrm>
              <a:off x="1062065" y="2842591"/>
              <a:ext cx="3218449" cy="2864680"/>
            </a:xfrm>
            <a:prstGeom prst="roundRect">
              <a:avLst>
                <a:gd name="adj" fmla="val 27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6" name="Picture 35" descr="A circular chart with numbers and a circle&#10;&#10;Description automatically generated with medium confidence">
              <a:extLst>
                <a:ext uri="{FF2B5EF4-FFF2-40B4-BE49-F238E27FC236}">
                  <a16:creationId xmlns:a16="http://schemas.microsoft.com/office/drawing/2014/main" id="{0AE0943A-FF48-5AB6-C753-682C74CE6C6D}"/>
                </a:ext>
              </a:extLst>
            </p:cNvPr>
            <p:cNvPicPr>
              <a:picLocks noChangeAspect="1"/>
            </p:cNvPicPr>
            <p:nvPr/>
          </p:nvPicPr>
          <p:blipFill>
            <a:blip r:embed="rId8"/>
            <a:stretch>
              <a:fillRect/>
            </a:stretch>
          </p:blipFill>
          <p:spPr>
            <a:xfrm>
              <a:off x="1152185" y="2937152"/>
              <a:ext cx="3038208" cy="2675557"/>
            </a:xfrm>
            <a:prstGeom prst="rect">
              <a:avLst/>
            </a:prstGeom>
          </p:spPr>
        </p:pic>
      </p:grpSp>
      <p:sp>
        <p:nvSpPr>
          <p:cNvPr id="37" name="Title 1">
            <a:extLst>
              <a:ext uri="{FF2B5EF4-FFF2-40B4-BE49-F238E27FC236}">
                <a16:creationId xmlns:a16="http://schemas.microsoft.com/office/drawing/2014/main" id="{F79ED73C-4E87-9AF5-E82C-25F5F49BC080}"/>
              </a:ext>
            </a:extLst>
          </p:cNvPr>
          <p:cNvSpPr txBox="1">
            <a:spLocks/>
          </p:cNvSpPr>
          <p:nvPr/>
        </p:nvSpPr>
        <p:spPr>
          <a:xfrm>
            <a:off x="1441700" y="4811717"/>
            <a:ext cx="5180758"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ea typeface="Roboto" panose="02000000000000000000" pitchFamily="2" charset="0"/>
                <a:cs typeface="Roboto" panose="02000000000000000000" pitchFamily="2" charset="0"/>
              </a:rPr>
              <a:t>Use cases for reports:</a:t>
            </a:r>
          </a:p>
        </p:txBody>
      </p:sp>
      <p:sp>
        <p:nvSpPr>
          <p:cNvPr id="38" name="Title 1">
            <a:extLst>
              <a:ext uri="{FF2B5EF4-FFF2-40B4-BE49-F238E27FC236}">
                <a16:creationId xmlns:a16="http://schemas.microsoft.com/office/drawing/2014/main" id="{331D0DE6-1C53-DFF3-3F5A-0661721C7B24}"/>
              </a:ext>
            </a:extLst>
          </p:cNvPr>
          <p:cNvSpPr txBox="1">
            <a:spLocks/>
          </p:cNvSpPr>
          <p:nvPr/>
        </p:nvSpPr>
        <p:spPr>
          <a:xfrm>
            <a:off x="1676402" y="5548650"/>
            <a:ext cx="2087922"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Auditors</a:t>
            </a:r>
          </a:p>
        </p:txBody>
      </p:sp>
      <p:sp>
        <p:nvSpPr>
          <p:cNvPr id="39" name="Title 1">
            <a:extLst>
              <a:ext uri="{FF2B5EF4-FFF2-40B4-BE49-F238E27FC236}">
                <a16:creationId xmlns:a16="http://schemas.microsoft.com/office/drawing/2014/main" id="{F593B9B8-BEF5-4524-842A-785249BD8D15}"/>
              </a:ext>
            </a:extLst>
          </p:cNvPr>
          <p:cNvSpPr txBox="1">
            <a:spLocks/>
          </p:cNvSpPr>
          <p:nvPr/>
        </p:nvSpPr>
        <p:spPr>
          <a:xfrm>
            <a:off x="1676401" y="5930002"/>
            <a:ext cx="3454763"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Governing Boards</a:t>
            </a:r>
          </a:p>
        </p:txBody>
      </p:sp>
      <p:sp>
        <p:nvSpPr>
          <p:cNvPr id="40" name="Title 1">
            <a:extLst>
              <a:ext uri="{FF2B5EF4-FFF2-40B4-BE49-F238E27FC236}">
                <a16:creationId xmlns:a16="http://schemas.microsoft.com/office/drawing/2014/main" id="{FEE46608-339F-003D-D6C0-70603CEF5E6B}"/>
              </a:ext>
            </a:extLst>
          </p:cNvPr>
          <p:cNvSpPr txBox="1">
            <a:spLocks/>
          </p:cNvSpPr>
          <p:nvPr/>
        </p:nvSpPr>
        <p:spPr>
          <a:xfrm>
            <a:off x="1676400" y="6335715"/>
            <a:ext cx="4355458"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Senior Administration</a:t>
            </a:r>
          </a:p>
        </p:txBody>
      </p:sp>
      <p:sp>
        <p:nvSpPr>
          <p:cNvPr id="41" name="Title 1">
            <a:extLst>
              <a:ext uri="{FF2B5EF4-FFF2-40B4-BE49-F238E27FC236}">
                <a16:creationId xmlns:a16="http://schemas.microsoft.com/office/drawing/2014/main" id="{E320597A-0035-C6E6-4ABE-95B06527DB47}"/>
              </a:ext>
            </a:extLst>
          </p:cNvPr>
          <p:cNvSpPr txBox="1">
            <a:spLocks/>
          </p:cNvSpPr>
          <p:nvPr/>
        </p:nvSpPr>
        <p:spPr>
          <a:xfrm>
            <a:off x="1676402" y="6723322"/>
            <a:ext cx="3454760"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Agency Reporting</a:t>
            </a:r>
          </a:p>
        </p:txBody>
      </p:sp>
      <p:sp>
        <p:nvSpPr>
          <p:cNvPr id="42" name="Title 1">
            <a:extLst>
              <a:ext uri="{FF2B5EF4-FFF2-40B4-BE49-F238E27FC236}">
                <a16:creationId xmlns:a16="http://schemas.microsoft.com/office/drawing/2014/main" id="{DA058D5E-4E74-E6E1-7D2F-3EEAB95920DD}"/>
              </a:ext>
            </a:extLst>
          </p:cNvPr>
          <p:cNvSpPr txBox="1">
            <a:spLocks/>
          </p:cNvSpPr>
          <p:nvPr/>
        </p:nvSpPr>
        <p:spPr>
          <a:xfrm>
            <a:off x="1676403" y="7103019"/>
            <a:ext cx="3037804"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Insurance</a:t>
            </a:r>
          </a:p>
        </p:txBody>
      </p:sp>
      <p:sp>
        <p:nvSpPr>
          <p:cNvPr id="43" name="Title 1">
            <a:extLst>
              <a:ext uri="{FF2B5EF4-FFF2-40B4-BE49-F238E27FC236}">
                <a16:creationId xmlns:a16="http://schemas.microsoft.com/office/drawing/2014/main" id="{B79963FE-0A90-36E9-29B7-26275337C556}"/>
              </a:ext>
            </a:extLst>
          </p:cNvPr>
          <p:cNvSpPr txBox="1">
            <a:spLocks/>
          </p:cNvSpPr>
          <p:nvPr/>
        </p:nvSpPr>
        <p:spPr>
          <a:xfrm>
            <a:off x="1446955" y="2605493"/>
            <a:ext cx="464809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ea typeface="Roboto" panose="02000000000000000000" pitchFamily="2" charset="0"/>
                <a:cs typeface="Roboto" panose="02000000000000000000" pitchFamily="2" charset="0"/>
              </a:rPr>
              <a:t>Report types</a:t>
            </a:r>
          </a:p>
        </p:txBody>
      </p:sp>
      <p:sp>
        <p:nvSpPr>
          <p:cNvPr id="44" name="Title 1">
            <a:extLst>
              <a:ext uri="{FF2B5EF4-FFF2-40B4-BE49-F238E27FC236}">
                <a16:creationId xmlns:a16="http://schemas.microsoft.com/office/drawing/2014/main" id="{6D9C4D40-EF82-B019-E60C-EDC8B909F23C}"/>
              </a:ext>
            </a:extLst>
          </p:cNvPr>
          <p:cNvSpPr txBox="1">
            <a:spLocks/>
          </p:cNvSpPr>
          <p:nvPr/>
        </p:nvSpPr>
        <p:spPr>
          <a:xfrm>
            <a:off x="1676404" y="3341117"/>
            <a:ext cx="6835306"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Compliance Report (Gap Analysis)</a:t>
            </a:r>
          </a:p>
        </p:txBody>
      </p:sp>
      <p:sp>
        <p:nvSpPr>
          <p:cNvPr id="45" name="Title 1">
            <a:extLst>
              <a:ext uri="{FF2B5EF4-FFF2-40B4-BE49-F238E27FC236}">
                <a16:creationId xmlns:a16="http://schemas.microsoft.com/office/drawing/2014/main" id="{87E812F2-7F5F-8032-68B2-00B1930A09E7}"/>
              </a:ext>
            </a:extLst>
          </p:cNvPr>
          <p:cNvSpPr txBox="1">
            <a:spLocks/>
          </p:cNvSpPr>
          <p:nvPr/>
        </p:nvSpPr>
        <p:spPr>
          <a:xfrm>
            <a:off x="1676404" y="3754943"/>
            <a:ext cx="6835306"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Risk Snapshot Report (Scan Results)</a:t>
            </a:r>
          </a:p>
        </p:txBody>
      </p:sp>
      <p:sp>
        <p:nvSpPr>
          <p:cNvPr id="46" name="Title 1">
            <a:extLst>
              <a:ext uri="{FF2B5EF4-FFF2-40B4-BE49-F238E27FC236}">
                <a16:creationId xmlns:a16="http://schemas.microsoft.com/office/drawing/2014/main" id="{23D7AE8A-7486-58C8-9D16-133F2EB14DB5}"/>
              </a:ext>
            </a:extLst>
          </p:cNvPr>
          <p:cNvSpPr txBox="1">
            <a:spLocks/>
          </p:cNvSpPr>
          <p:nvPr/>
        </p:nvSpPr>
        <p:spPr>
          <a:xfrm>
            <a:off x="1676402" y="4117294"/>
            <a:ext cx="9681082" cy="407649"/>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Cybersecurity Analysis Report (Full Report w/ Roadmap)</a:t>
            </a:r>
          </a:p>
        </p:txBody>
      </p:sp>
      <p:sp>
        <p:nvSpPr>
          <p:cNvPr id="47" name="Title 1">
            <a:extLst>
              <a:ext uri="{FF2B5EF4-FFF2-40B4-BE49-F238E27FC236}">
                <a16:creationId xmlns:a16="http://schemas.microsoft.com/office/drawing/2014/main" id="{D569F816-00C1-E561-7BB2-A02F5FE96EE1}"/>
              </a:ext>
            </a:extLst>
          </p:cNvPr>
          <p:cNvSpPr txBox="1">
            <a:spLocks/>
          </p:cNvSpPr>
          <p:nvPr/>
        </p:nvSpPr>
        <p:spPr>
          <a:xfrm>
            <a:off x="1002374" y="791432"/>
            <a:ext cx="4793789" cy="45057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FF7704"/>
                </a:solidFill>
                <a:latin typeface="Montserrat" pitchFamily="2" charset="77"/>
                <a:ea typeface="Roboto" panose="02000000000000000000" pitchFamily="2" charset="0"/>
                <a:cs typeface="Roboto" panose="02000000000000000000" pitchFamily="2" charset="0"/>
              </a:rPr>
              <a:t>FEATURES</a:t>
            </a:r>
          </a:p>
        </p:txBody>
      </p:sp>
    </p:spTree>
    <p:extLst>
      <p:ext uri="{BB962C8B-B14F-4D97-AF65-F5344CB8AC3E}">
        <p14:creationId xmlns:p14="http://schemas.microsoft.com/office/powerpoint/2010/main" val="224498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774C6F95-9293-D12A-3732-ECEC83522DAF}"/>
            </a:ext>
          </a:extLst>
        </p:cNvPr>
        <p:cNvGrpSpPr/>
        <p:nvPr/>
      </p:nvGrpSpPr>
      <p:grpSpPr>
        <a:xfrm>
          <a:off x="0" y="0"/>
          <a:ext cx="0" cy="0"/>
          <a:chOff x="0" y="0"/>
          <a:chExt cx="0" cy="0"/>
        </a:xfrm>
      </p:grpSpPr>
      <p:sp>
        <p:nvSpPr>
          <p:cNvPr id="34" name="Freeform 2">
            <a:extLst>
              <a:ext uri="{FF2B5EF4-FFF2-40B4-BE49-F238E27FC236}">
                <a16:creationId xmlns:a16="http://schemas.microsoft.com/office/drawing/2014/main" id="{523FAC69-B26A-1662-4FAE-29EC838E00D9}"/>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sp>
        <p:nvSpPr>
          <p:cNvPr id="11" name="Title 1">
            <a:extLst>
              <a:ext uri="{FF2B5EF4-FFF2-40B4-BE49-F238E27FC236}">
                <a16:creationId xmlns:a16="http://schemas.microsoft.com/office/drawing/2014/main" id="{49AFB005-E652-9F51-0B53-711FED3D9D40}"/>
              </a:ext>
            </a:extLst>
          </p:cNvPr>
          <p:cNvSpPr txBox="1">
            <a:spLocks/>
          </p:cNvSpPr>
          <p:nvPr/>
        </p:nvSpPr>
        <p:spPr>
          <a:xfrm>
            <a:off x="1002375" y="5941231"/>
            <a:ext cx="11341724" cy="3554337"/>
          </a:xfrm>
          <a:prstGeom prst="rect">
            <a:avLst/>
          </a:prstGeom>
        </p:spPr>
        <p:txBody>
          <a:bodyPr vert="horz" lIns="137160" tIns="68580" rIns="137160" bIns="6858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Policy and plan development</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Security road mapping</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Risk management and governance</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Compliance and regulatory support</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Prioritizing security investments based on risk tolerance</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General guidance on critical security functions</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Strategizing and sharing ideas</a:t>
            </a:r>
          </a:p>
        </p:txBody>
      </p:sp>
      <p:sp>
        <p:nvSpPr>
          <p:cNvPr id="12" name="Title 1">
            <a:extLst>
              <a:ext uri="{FF2B5EF4-FFF2-40B4-BE49-F238E27FC236}">
                <a16:creationId xmlns:a16="http://schemas.microsoft.com/office/drawing/2014/main" id="{3326319D-58C9-ACCF-F153-FBE59DC1A3EF}"/>
              </a:ext>
            </a:extLst>
          </p:cNvPr>
          <p:cNvSpPr txBox="1">
            <a:spLocks/>
          </p:cNvSpPr>
          <p:nvPr/>
        </p:nvSpPr>
        <p:spPr>
          <a:xfrm>
            <a:off x="925333" y="2757100"/>
            <a:ext cx="10515600" cy="1241487"/>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latin typeface="Montserrat" pitchFamily="2" charset="77"/>
                <a:ea typeface="Roboto" panose="02000000000000000000" pitchFamily="2" charset="0"/>
                <a:cs typeface="Roboto" panose="02000000000000000000" pitchFamily="2" charset="0"/>
              </a:rPr>
              <a:t>Access the expertise, strategic guidance, and proactive management of a Chief Information Security Officer (CISO) without the cost of a full-time hire.</a:t>
            </a:r>
          </a:p>
        </p:txBody>
      </p:sp>
      <p:sp>
        <p:nvSpPr>
          <p:cNvPr id="13" name="Title 1">
            <a:extLst>
              <a:ext uri="{FF2B5EF4-FFF2-40B4-BE49-F238E27FC236}">
                <a16:creationId xmlns:a16="http://schemas.microsoft.com/office/drawing/2014/main" id="{457608A6-6400-0EAC-2810-EE0EBD37A7B1}"/>
              </a:ext>
            </a:extLst>
          </p:cNvPr>
          <p:cNvSpPr txBox="1">
            <a:spLocks/>
          </p:cNvSpPr>
          <p:nvPr/>
        </p:nvSpPr>
        <p:spPr>
          <a:xfrm>
            <a:off x="1002375" y="5012445"/>
            <a:ext cx="9371758"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ea typeface="Roboto" panose="02000000000000000000" pitchFamily="2" charset="0"/>
                <a:cs typeface="Roboto" panose="02000000000000000000" pitchFamily="2" charset="0"/>
              </a:rPr>
              <a:t>Leverage security expertise for things like:</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sp>
        <p:nvSpPr>
          <p:cNvPr id="14" name="Freeform 13">
            <a:extLst>
              <a:ext uri="{FF2B5EF4-FFF2-40B4-BE49-F238E27FC236}">
                <a16:creationId xmlns:a16="http://schemas.microsoft.com/office/drawing/2014/main" id="{3BC55CA3-8099-924D-14B9-51BEC65B1788}"/>
              </a:ext>
            </a:extLst>
          </p:cNvPr>
          <p:cNvSpPr/>
          <p:nvPr/>
        </p:nvSpPr>
        <p:spPr>
          <a:xfrm>
            <a:off x="15849600" y="952245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4"/>
            <a:stretch>
              <a:fillRect l="-23667" t="-116543" r="-18416" b="-131533"/>
            </a:stretch>
          </a:blipFill>
        </p:spPr>
        <p:txBody>
          <a:bodyPr/>
          <a:lstStyle/>
          <a:p>
            <a:endParaRPr lang="en-US" dirty="0">
              <a:latin typeface="Montserrat" pitchFamily="2" charset="77"/>
            </a:endParaRPr>
          </a:p>
        </p:txBody>
      </p:sp>
      <p:sp>
        <p:nvSpPr>
          <p:cNvPr id="15" name="Rounded Rectangle 14">
            <a:extLst>
              <a:ext uri="{FF2B5EF4-FFF2-40B4-BE49-F238E27FC236}">
                <a16:creationId xmlns:a16="http://schemas.microsoft.com/office/drawing/2014/main" id="{925F138D-5977-3C1D-CD4E-47A2A41F0929}"/>
              </a:ext>
            </a:extLst>
          </p:cNvPr>
          <p:cNvSpPr/>
          <p:nvPr/>
        </p:nvSpPr>
        <p:spPr>
          <a:xfrm>
            <a:off x="13258800" y="724089"/>
            <a:ext cx="3810000" cy="37232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and white circle with grey text&#10;&#10;AI-generated content may be incorrect.">
            <a:extLst>
              <a:ext uri="{FF2B5EF4-FFF2-40B4-BE49-F238E27FC236}">
                <a16:creationId xmlns:a16="http://schemas.microsoft.com/office/drawing/2014/main" id="{0626E2A1-B86D-FB3C-77BA-BDEDA1571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6210" y="5243278"/>
            <a:ext cx="6649889" cy="3483275"/>
          </a:xfrm>
          <a:prstGeom prst="rect">
            <a:avLst/>
          </a:prstGeom>
        </p:spPr>
      </p:pic>
      <p:pic>
        <p:nvPicPr>
          <p:cNvPr id="17" name="Picture 16" descr="A logo with a black background&#10;&#10;AI-generated content may be incorrect.">
            <a:extLst>
              <a:ext uri="{FF2B5EF4-FFF2-40B4-BE49-F238E27FC236}">
                <a16:creationId xmlns:a16="http://schemas.microsoft.com/office/drawing/2014/main" id="{857D91DA-C4E3-790C-18A4-693F54D70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89416" y="1013995"/>
            <a:ext cx="3143479" cy="3143479"/>
          </a:xfrm>
          <a:prstGeom prst="rect">
            <a:avLst/>
          </a:prstGeom>
        </p:spPr>
      </p:pic>
      <p:sp>
        <p:nvSpPr>
          <p:cNvPr id="18" name="Title 1">
            <a:extLst>
              <a:ext uri="{FF2B5EF4-FFF2-40B4-BE49-F238E27FC236}">
                <a16:creationId xmlns:a16="http://schemas.microsoft.com/office/drawing/2014/main" id="{A15A0D69-69F8-7461-813D-FC9BB6FC2717}"/>
              </a:ext>
            </a:extLst>
          </p:cNvPr>
          <p:cNvSpPr txBox="1">
            <a:spLocks/>
          </p:cNvSpPr>
          <p:nvPr/>
        </p:nvSpPr>
        <p:spPr>
          <a:xfrm>
            <a:off x="1002375" y="1560447"/>
            <a:ext cx="7697385" cy="770699"/>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solidFill>
                  <a:schemeClr val="bg1"/>
                </a:solidFill>
                <a:latin typeface="Montserrat" pitchFamily="2" charset="77"/>
                <a:ea typeface="Roboto" panose="02000000000000000000" pitchFamily="2" charset="0"/>
                <a:cs typeface="Roboto" panose="02000000000000000000" pitchFamily="2" charset="0"/>
              </a:rPr>
              <a:t>vCISO</a:t>
            </a:r>
            <a:r>
              <a:rPr lang="en-US" sz="5400" b="1" dirty="0">
                <a:solidFill>
                  <a:schemeClr val="bg1"/>
                </a:solidFill>
                <a:latin typeface="Montserrat" pitchFamily="2" charset="77"/>
                <a:ea typeface="Roboto" panose="02000000000000000000" pitchFamily="2" charset="0"/>
                <a:cs typeface="Roboto" panose="02000000000000000000" pitchFamily="2" charset="0"/>
              </a:rPr>
              <a:t> Consultation</a:t>
            </a:r>
          </a:p>
        </p:txBody>
      </p:sp>
      <p:sp>
        <p:nvSpPr>
          <p:cNvPr id="19" name="Title 1">
            <a:extLst>
              <a:ext uri="{FF2B5EF4-FFF2-40B4-BE49-F238E27FC236}">
                <a16:creationId xmlns:a16="http://schemas.microsoft.com/office/drawing/2014/main" id="{119346C1-C5C6-6600-6B34-28CE55599E19}"/>
              </a:ext>
            </a:extLst>
          </p:cNvPr>
          <p:cNvSpPr txBox="1">
            <a:spLocks/>
          </p:cNvSpPr>
          <p:nvPr/>
        </p:nvSpPr>
        <p:spPr>
          <a:xfrm>
            <a:off x="1002374" y="791432"/>
            <a:ext cx="7697385" cy="45057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FF7704"/>
                </a:solidFill>
                <a:latin typeface="Montserrat" pitchFamily="2" charset="77"/>
                <a:ea typeface="Roboto" panose="02000000000000000000" pitchFamily="2" charset="0"/>
                <a:cs typeface="Roboto" panose="02000000000000000000" pitchFamily="2" charset="0"/>
              </a:rPr>
              <a:t>FEATURES</a:t>
            </a:r>
          </a:p>
        </p:txBody>
      </p:sp>
    </p:spTree>
    <p:extLst>
      <p:ext uri="{BB962C8B-B14F-4D97-AF65-F5344CB8AC3E}">
        <p14:creationId xmlns:p14="http://schemas.microsoft.com/office/powerpoint/2010/main" val="225198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p:cNvGrpSpPr/>
        <p:nvPr/>
      </p:nvGrpSpPr>
      <p:grpSpPr>
        <a:xfrm>
          <a:off x="0" y="0"/>
          <a:ext cx="0" cy="0"/>
          <a:chOff x="0" y="0"/>
          <a:chExt cx="0" cy="0"/>
        </a:xfrm>
      </p:grpSpPr>
      <p:sp>
        <p:nvSpPr>
          <p:cNvPr id="2" name="Freeform 2"/>
          <p:cNvSpPr/>
          <p:nvPr/>
        </p:nvSpPr>
        <p:spPr>
          <a:xfrm>
            <a:off x="-1" y="-1126"/>
            <a:ext cx="8915401" cy="10288125"/>
          </a:xfrm>
          <a:custGeom>
            <a:avLst/>
            <a:gdLst/>
            <a:ahLst/>
            <a:cxnLst/>
            <a:rect l="l" t="t" r="r" b="b"/>
            <a:pathLst>
              <a:path w="17867331" h="10378948">
                <a:moveTo>
                  <a:pt x="0" y="0"/>
                </a:moveTo>
                <a:lnTo>
                  <a:pt x="17867332" y="0"/>
                </a:lnTo>
                <a:lnTo>
                  <a:pt x="17867332" y="10378948"/>
                </a:lnTo>
                <a:lnTo>
                  <a:pt x="0" y="10378948"/>
                </a:lnTo>
                <a:lnTo>
                  <a:pt x="0" y="0"/>
                </a:lnTo>
                <a:close/>
              </a:path>
            </a:pathLst>
          </a:custGeom>
          <a:blipFill>
            <a:blip r:embed="rId3">
              <a:alphaModFix amt="53000"/>
            </a:blip>
            <a:stretch>
              <a:fillRect l="-50574" t="-7383" r="-49837" b="-7383"/>
            </a:stretch>
          </a:blipFill>
        </p:spPr>
        <p:txBody>
          <a:bodyPr/>
          <a:lstStyle/>
          <a:p>
            <a:endParaRPr lang="en-US" dirty="0">
              <a:latin typeface="Montserrat" pitchFamily="2" charset="77"/>
            </a:endParaRPr>
          </a:p>
        </p:txBody>
      </p:sp>
      <p:grpSp>
        <p:nvGrpSpPr>
          <p:cNvPr id="6" name="Group 6"/>
          <p:cNvGrpSpPr/>
          <p:nvPr/>
        </p:nvGrpSpPr>
        <p:grpSpPr>
          <a:xfrm>
            <a:off x="-1" y="784092"/>
            <a:ext cx="6359575" cy="8245608"/>
            <a:chOff x="0" y="0"/>
            <a:chExt cx="2080707" cy="2304122"/>
          </a:xfrm>
        </p:grpSpPr>
        <p:sp>
          <p:nvSpPr>
            <p:cNvPr id="7" name="Freeform 7"/>
            <p:cNvSpPr/>
            <p:nvPr/>
          </p:nvSpPr>
          <p:spPr>
            <a:xfrm>
              <a:off x="0" y="0"/>
              <a:ext cx="2080707" cy="2304122"/>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8" name="TextBox 8"/>
            <p:cNvSpPr txBox="1"/>
            <p:nvPr/>
          </p:nvSpPr>
          <p:spPr>
            <a:xfrm>
              <a:off x="0" y="-161925"/>
              <a:ext cx="2080707" cy="2466047"/>
            </a:xfrm>
            <a:prstGeom prst="rect">
              <a:avLst/>
            </a:prstGeom>
          </p:spPr>
          <p:txBody>
            <a:bodyPr lIns="50800" tIns="50800" rIns="50800" bIns="50800" rtlCol="0" anchor="ctr"/>
            <a:lstStyle/>
            <a:p>
              <a:pPr algn="ctr">
                <a:lnSpc>
                  <a:spcPts val="3891"/>
                </a:lnSpc>
              </a:pPr>
              <a:endParaRPr dirty="0">
                <a:latin typeface="Montserrat" pitchFamily="2" charset="77"/>
              </a:endParaRPr>
            </a:p>
          </p:txBody>
        </p:sp>
      </p:grpSp>
      <p:sp>
        <p:nvSpPr>
          <p:cNvPr id="9" name="AutoShape 9"/>
          <p:cNvSpPr/>
          <p:nvPr/>
        </p:nvSpPr>
        <p:spPr>
          <a:xfrm>
            <a:off x="9935987" y="1333500"/>
            <a:ext cx="636612" cy="0"/>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0" name="AutoShape 10"/>
          <p:cNvSpPr/>
          <p:nvPr/>
        </p:nvSpPr>
        <p:spPr>
          <a:xfrm>
            <a:off x="9935987" y="4312703"/>
            <a:ext cx="636612" cy="0"/>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1" name="AutoShape 11"/>
          <p:cNvSpPr/>
          <p:nvPr/>
        </p:nvSpPr>
        <p:spPr>
          <a:xfrm>
            <a:off x="9935987" y="8112111"/>
            <a:ext cx="636612" cy="0"/>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2" name="Freeform 12"/>
          <p:cNvSpPr/>
          <p:nvPr/>
        </p:nvSpPr>
        <p:spPr>
          <a:xfrm>
            <a:off x="1000125" y="6039939"/>
            <a:ext cx="840299" cy="840299"/>
          </a:xfrm>
          <a:custGeom>
            <a:avLst/>
            <a:gdLst/>
            <a:ahLst/>
            <a:cxnLst/>
            <a:rect l="l" t="t" r="r" b="b"/>
            <a:pathLst>
              <a:path w="840299" h="840299">
                <a:moveTo>
                  <a:pt x="0" y="0"/>
                </a:moveTo>
                <a:lnTo>
                  <a:pt x="840299" y="0"/>
                </a:lnTo>
                <a:lnTo>
                  <a:pt x="840299" y="840299"/>
                </a:lnTo>
                <a:lnTo>
                  <a:pt x="0" y="8402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Montserrat" pitchFamily="2" charset="77"/>
            </a:endParaRPr>
          </a:p>
        </p:txBody>
      </p:sp>
      <p:sp>
        <p:nvSpPr>
          <p:cNvPr id="13" name="Freeform 13"/>
          <p:cNvSpPr/>
          <p:nvPr/>
        </p:nvSpPr>
        <p:spPr>
          <a:xfrm>
            <a:off x="1028700" y="7404113"/>
            <a:ext cx="840299" cy="827694"/>
          </a:xfrm>
          <a:custGeom>
            <a:avLst/>
            <a:gdLst/>
            <a:ahLst/>
            <a:cxnLst/>
            <a:rect l="l" t="t" r="r" b="b"/>
            <a:pathLst>
              <a:path w="840299" h="827694">
                <a:moveTo>
                  <a:pt x="0" y="0"/>
                </a:moveTo>
                <a:lnTo>
                  <a:pt x="840299" y="0"/>
                </a:lnTo>
                <a:lnTo>
                  <a:pt x="840299" y="827694"/>
                </a:lnTo>
                <a:lnTo>
                  <a:pt x="0" y="8276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latin typeface="Montserrat" pitchFamily="2" charset="77"/>
            </a:endParaRPr>
          </a:p>
        </p:txBody>
      </p:sp>
      <p:sp>
        <p:nvSpPr>
          <p:cNvPr id="14" name="TextBox 14"/>
          <p:cNvSpPr txBox="1"/>
          <p:nvPr/>
        </p:nvSpPr>
        <p:spPr>
          <a:xfrm>
            <a:off x="1028700" y="1353149"/>
            <a:ext cx="4549549" cy="637683"/>
          </a:xfrm>
          <a:prstGeom prst="rect">
            <a:avLst/>
          </a:prstGeom>
        </p:spPr>
        <p:txBody>
          <a:bodyPr lIns="0" tIns="0" rIns="0" bIns="0" rtlCol="0" anchor="t">
            <a:spAutoFit/>
          </a:bodyPr>
          <a:lstStyle/>
          <a:p>
            <a:pPr algn="l">
              <a:lnSpc>
                <a:spcPts val="4855"/>
              </a:lnSpc>
            </a:pPr>
            <a:r>
              <a:rPr lang="en-US" sz="4855" b="1" spc="189">
                <a:solidFill>
                  <a:srgbClr val="071F38"/>
                </a:solidFill>
                <a:latin typeface="Montserrat Bold"/>
                <a:ea typeface="Montserrat Bold"/>
                <a:cs typeface="Montserrat Bold"/>
                <a:sym typeface="Montserrat Bold"/>
              </a:rPr>
              <a:t>CASE STUDY</a:t>
            </a:r>
          </a:p>
        </p:txBody>
      </p:sp>
      <p:sp>
        <p:nvSpPr>
          <p:cNvPr id="15" name="TextBox 15"/>
          <p:cNvSpPr txBox="1"/>
          <p:nvPr/>
        </p:nvSpPr>
        <p:spPr>
          <a:xfrm>
            <a:off x="1028700" y="2292780"/>
            <a:ext cx="2551232" cy="393441"/>
          </a:xfrm>
          <a:prstGeom prst="rect">
            <a:avLst/>
          </a:prstGeom>
        </p:spPr>
        <p:txBody>
          <a:bodyPr lIns="0" tIns="0" rIns="0" bIns="0" rtlCol="0" anchor="t">
            <a:spAutoFit/>
          </a:bodyPr>
          <a:lstStyle/>
          <a:p>
            <a:pPr algn="l">
              <a:lnSpc>
                <a:spcPts val="3281"/>
              </a:lnSpc>
            </a:pPr>
            <a:r>
              <a:rPr lang="en-US" sz="2400" b="1" dirty="0">
                <a:solidFill>
                  <a:srgbClr val="071F38"/>
                </a:solidFill>
                <a:latin typeface="Montserrat" pitchFamily="2" charset="77"/>
                <a:ea typeface="Montserrat Bold"/>
                <a:cs typeface="Montserrat Bold"/>
                <a:sym typeface="Montserrat Bold"/>
              </a:rPr>
              <a:t>Client Profile </a:t>
            </a:r>
          </a:p>
        </p:txBody>
      </p:sp>
      <p:sp>
        <p:nvSpPr>
          <p:cNvPr id="20" name="TextBox 20"/>
          <p:cNvSpPr txBox="1"/>
          <p:nvPr/>
        </p:nvSpPr>
        <p:spPr>
          <a:xfrm>
            <a:off x="2143708" y="7965871"/>
            <a:ext cx="2182045" cy="250453"/>
          </a:xfrm>
          <a:prstGeom prst="rect">
            <a:avLst/>
          </a:prstGeom>
        </p:spPr>
        <p:txBody>
          <a:bodyPr lIns="0" tIns="0" rIns="0" bIns="0" rtlCol="0" anchor="t">
            <a:spAutoFit/>
          </a:bodyPr>
          <a:lstStyle/>
          <a:p>
            <a:pPr algn="l">
              <a:lnSpc>
                <a:spcPts val="2142"/>
              </a:lnSpc>
            </a:pPr>
            <a:r>
              <a:rPr lang="en-US" sz="1530" dirty="0">
                <a:solidFill>
                  <a:srgbClr val="071F38"/>
                </a:solidFill>
                <a:latin typeface="Montserrat" pitchFamily="2" charset="77"/>
                <a:ea typeface="Montserrat"/>
                <a:cs typeface="Montserrat"/>
                <a:sym typeface="Montserrat"/>
              </a:rPr>
              <a:t>NIST controls aligned</a:t>
            </a:r>
          </a:p>
        </p:txBody>
      </p:sp>
      <p:sp>
        <p:nvSpPr>
          <p:cNvPr id="21" name="TextBox 21"/>
          <p:cNvSpPr txBox="1"/>
          <p:nvPr/>
        </p:nvSpPr>
        <p:spPr>
          <a:xfrm>
            <a:off x="1028700" y="4892310"/>
            <a:ext cx="3740668" cy="829073"/>
          </a:xfrm>
          <a:prstGeom prst="rect">
            <a:avLst/>
          </a:prstGeom>
        </p:spPr>
        <p:txBody>
          <a:bodyPr lIns="0" tIns="0" rIns="0" bIns="0" rtlCol="0" anchor="t">
            <a:spAutoFit/>
          </a:bodyPr>
          <a:lstStyle/>
          <a:p>
            <a:pPr algn="l"/>
            <a:r>
              <a:rPr lang="en-US" sz="1796" dirty="0">
                <a:solidFill>
                  <a:srgbClr val="071F38"/>
                </a:solidFill>
                <a:latin typeface="Montserrat" pitchFamily="2" charset="77"/>
                <a:ea typeface="Montserrat"/>
                <a:cs typeface="Montserrat"/>
                <a:sym typeface="Montserrat"/>
              </a:rPr>
              <a:t>Data speaks louder than words, so we selected a few points of interest to help tell the story: </a:t>
            </a:r>
          </a:p>
        </p:txBody>
      </p:sp>
      <p:sp>
        <p:nvSpPr>
          <p:cNvPr id="22" name="TextBox 22"/>
          <p:cNvSpPr txBox="1"/>
          <p:nvPr/>
        </p:nvSpPr>
        <p:spPr>
          <a:xfrm>
            <a:off x="2143708" y="6614049"/>
            <a:ext cx="2625660" cy="436017"/>
          </a:xfrm>
          <a:prstGeom prst="rect">
            <a:avLst/>
          </a:prstGeom>
        </p:spPr>
        <p:txBody>
          <a:bodyPr lIns="0" tIns="0" rIns="0" bIns="0" rtlCol="0" anchor="t">
            <a:spAutoFit/>
          </a:bodyPr>
          <a:lstStyle/>
          <a:p>
            <a:pPr algn="l">
              <a:lnSpc>
                <a:spcPts val="1657"/>
              </a:lnSpc>
            </a:pPr>
            <a:r>
              <a:rPr lang="en-US" sz="1530" dirty="0">
                <a:solidFill>
                  <a:srgbClr val="071F38"/>
                </a:solidFill>
                <a:latin typeface="Montserrat" pitchFamily="2" charset="77"/>
                <a:ea typeface="Montserrat"/>
                <a:cs typeface="Montserrat"/>
                <a:sym typeface="Montserrat"/>
              </a:rPr>
              <a:t>Critical security tasks identified and remediated</a:t>
            </a:r>
          </a:p>
        </p:txBody>
      </p:sp>
      <p:sp>
        <p:nvSpPr>
          <p:cNvPr id="23" name="TextBox 23"/>
          <p:cNvSpPr txBox="1"/>
          <p:nvPr/>
        </p:nvSpPr>
        <p:spPr>
          <a:xfrm>
            <a:off x="1028700" y="4229100"/>
            <a:ext cx="2196505" cy="405063"/>
          </a:xfrm>
          <a:prstGeom prst="rect">
            <a:avLst/>
          </a:prstGeom>
        </p:spPr>
        <p:txBody>
          <a:bodyPr lIns="0" tIns="0" rIns="0" bIns="0" rtlCol="0" anchor="t">
            <a:spAutoFit/>
          </a:bodyPr>
          <a:lstStyle/>
          <a:p>
            <a:pPr algn="l">
              <a:lnSpc>
                <a:spcPts val="3398"/>
              </a:lnSpc>
            </a:pPr>
            <a:r>
              <a:rPr lang="en-US" sz="2400" b="1" dirty="0">
                <a:solidFill>
                  <a:srgbClr val="071F38"/>
                </a:solidFill>
                <a:latin typeface="Montserrat" pitchFamily="2" charset="77"/>
                <a:ea typeface="Montserrat Bold"/>
                <a:cs typeface="Montserrat Bold"/>
                <a:sym typeface="Montserrat Bold"/>
              </a:rPr>
              <a:t>Key Metrics </a:t>
            </a:r>
          </a:p>
        </p:txBody>
      </p:sp>
      <p:sp>
        <p:nvSpPr>
          <p:cNvPr id="24" name="TextBox 24"/>
          <p:cNvSpPr txBox="1"/>
          <p:nvPr/>
        </p:nvSpPr>
        <p:spPr>
          <a:xfrm>
            <a:off x="2143708" y="5604687"/>
            <a:ext cx="782903" cy="996307"/>
          </a:xfrm>
          <a:prstGeom prst="rect">
            <a:avLst/>
          </a:prstGeom>
        </p:spPr>
        <p:txBody>
          <a:bodyPr lIns="0" tIns="0" rIns="0" bIns="0" rtlCol="0" anchor="t">
            <a:spAutoFit/>
          </a:bodyPr>
          <a:lstStyle/>
          <a:p>
            <a:pPr algn="l">
              <a:lnSpc>
                <a:spcPts val="9144"/>
              </a:lnSpc>
            </a:pPr>
            <a:r>
              <a:rPr lang="en-US" sz="3657" b="1" dirty="0">
                <a:solidFill>
                  <a:srgbClr val="071F38"/>
                </a:solidFill>
                <a:latin typeface="Montserrat" pitchFamily="2" charset="77"/>
                <a:ea typeface="Montserrat Bold"/>
                <a:cs typeface="Montserrat Bold"/>
                <a:sym typeface="Montserrat Bold"/>
              </a:rPr>
              <a:t>47 </a:t>
            </a:r>
          </a:p>
        </p:txBody>
      </p:sp>
      <p:sp>
        <p:nvSpPr>
          <p:cNvPr id="25" name="TextBox 25"/>
          <p:cNvSpPr txBox="1"/>
          <p:nvPr/>
        </p:nvSpPr>
        <p:spPr>
          <a:xfrm>
            <a:off x="2143708" y="6956438"/>
            <a:ext cx="1402105" cy="996307"/>
          </a:xfrm>
          <a:prstGeom prst="rect">
            <a:avLst/>
          </a:prstGeom>
        </p:spPr>
        <p:txBody>
          <a:bodyPr lIns="0" tIns="0" rIns="0" bIns="0" rtlCol="0" anchor="t">
            <a:spAutoFit/>
          </a:bodyPr>
          <a:lstStyle/>
          <a:p>
            <a:pPr algn="l">
              <a:lnSpc>
                <a:spcPts val="9144"/>
              </a:lnSpc>
            </a:pPr>
            <a:r>
              <a:rPr lang="en-US" sz="3657" b="1">
                <a:solidFill>
                  <a:srgbClr val="071F38"/>
                </a:solidFill>
                <a:latin typeface="Montserrat" pitchFamily="2" charset="77"/>
                <a:ea typeface="Montserrat Bold"/>
                <a:cs typeface="Montserrat Bold"/>
                <a:sym typeface="Montserrat Bold"/>
              </a:rPr>
              <a:t>300+ </a:t>
            </a:r>
          </a:p>
        </p:txBody>
      </p:sp>
      <p:sp>
        <p:nvSpPr>
          <p:cNvPr id="26" name="TextBox 26"/>
          <p:cNvSpPr txBox="1"/>
          <p:nvPr/>
        </p:nvSpPr>
        <p:spPr>
          <a:xfrm>
            <a:off x="9935987" y="1562100"/>
            <a:ext cx="7323313" cy="1477328"/>
          </a:xfrm>
          <a:prstGeom prst="rect">
            <a:avLst/>
          </a:prstGeom>
        </p:spPr>
        <p:txBody>
          <a:bodyPr lIns="0" tIns="0" rIns="0" bIns="0" rtlCol="0" anchor="t">
            <a:spAutoFit/>
          </a:bodyPr>
          <a:lstStyle/>
          <a:p>
            <a:r>
              <a:rPr lang="en-US" sz="2400" dirty="0">
                <a:solidFill>
                  <a:srgbClr val="FFFBFA"/>
                </a:solidFill>
                <a:latin typeface="Montserrat" pitchFamily="2" charset="77"/>
                <a:ea typeface="Montserrat"/>
                <a:cs typeface="Montserrat"/>
                <a:sym typeface="Montserrat"/>
              </a:rPr>
              <a:t>A large suburban school district had security tools but lacked a comprehensive strategy for compliance, risk, and assessment, prioritizing daily IT tasks over long-term security planning.</a:t>
            </a:r>
          </a:p>
        </p:txBody>
      </p:sp>
      <p:sp>
        <p:nvSpPr>
          <p:cNvPr id="27" name="TextBox 27"/>
          <p:cNvSpPr txBox="1"/>
          <p:nvPr/>
        </p:nvSpPr>
        <p:spPr>
          <a:xfrm>
            <a:off x="9935987" y="571500"/>
            <a:ext cx="6259315" cy="525780"/>
          </a:xfrm>
          <a:prstGeom prst="rect">
            <a:avLst/>
          </a:prstGeom>
        </p:spPr>
        <p:txBody>
          <a:bodyPr lIns="0" tIns="0" rIns="0" bIns="0" rtlCol="0" anchor="t">
            <a:spAutoFit/>
          </a:bodyPr>
          <a:lstStyle/>
          <a:p>
            <a:pPr algn="l">
              <a:lnSpc>
                <a:spcPts val="4410"/>
              </a:lnSpc>
            </a:pPr>
            <a:r>
              <a:rPr lang="en-US" sz="3000" b="1" dirty="0">
                <a:solidFill>
                  <a:srgbClr val="FFFBFA"/>
                </a:solidFill>
                <a:latin typeface="Montserrat" pitchFamily="2" charset="77"/>
                <a:ea typeface="Montserrat Ultra-Bold"/>
                <a:cs typeface="Montserrat Ultra-Bold"/>
                <a:sym typeface="Montserrat Ultra-Bold"/>
              </a:rPr>
              <a:t>CHALLENGE</a:t>
            </a:r>
          </a:p>
        </p:txBody>
      </p:sp>
      <p:sp>
        <p:nvSpPr>
          <p:cNvPr id="28" name="TextBox 28"/>
          <p:cNvSpPr txBox="1"/>
          <p:nvPr/>
        </p:nvSpPr>
        <p:spPr>
          <a:xfrm>
            <a:off x="9935988" y="4527709"/>
            <a:ext cx="7056607" cy="2215991"/>
          </a:xfrm>
          <a:prstGeom prst="rect">
            <a:avLst/>
          </a:prstGeom>
        </p:spPr>
        <p:txBody>
          <a:bodyPr wrap="square" lIns="0" tIns="0" rIns="0" bIns="0" rtlCol="0" anchor="t">
            <a:spAutoFit/>
          </a:bodyPr>
          <a:lstStyle/>
          <a:p>
            <a:pPr algn="l"/>
            <a:r>
              <a:rPr lang="en-US" sz="2400" dirty="0">
                <a:solidFill>
                  <a:srgbClr val="FFFBFA"/>
                </a:solidFill>
                <a:latin typeface="Montserrat" pitchFamily="2" charset="77"/>
                <a:ea typeface="Montserrat"/>
                <a:cs typeface="Montserrat"/>
                <a:sym typeface="Montserrat"/>
              </a:rPr>
              <a:t>We conducted an onboarding assessment to generate a risk baseline and NIST-CSF-aligned roadmap. A certified </a:t>
            </a:r>
            <a:r>
              <a:rPr lang="en-US" sz="2400" dirty="0" err="1">
                <a:solidFill>
                  <a:srgbClr val="FFFBFA"/>
                </a:solidFill>
                <a:latin typeface="Montserrat" pitchFamily="2" charset="77"/>
                <a:ea typeface="Montserrat"/>
                <a:cs typeface="Montserrat"/>
                <a:sym typeface="Montserrat"/>
              </a:rPr>
              <a:t>vCISO</a:t>
            </a:r>
            <a:r>
              <a:rPr lang="en-US" sz="2400" dirty="0">
                <a:solidFill>
                  <a:srgbClr val="FFFBFA"/>
                </a:solidFill>
                <a:latin typeface="Montserrat" pitchFamily="2" charset="77"/>
                <a:ea typeface="Montserrat"/>
                <a:cs typeface="Montserrat"/>
                <a:sym typeface="Montserrat"/>
              </a:rPr>
              <a:t> coordinated all efforts through monthly meetings, supported by an AI-driven platform for reporting and roadmap alignment.</a:t>
            </a:r>
          </a:p>
        </p:txBody>
      </p:sp>
      <p:sp>
        <p:nvSpPr>
          <p:cNvPr id="29" name="TextBox 29"/>
          <p:cNvSpPr txBox="1"/>
          <p:nvPr/>
        </p:nvSpPr>
        <p:spPr>
          <a:xfrm>
            <a:off x="9935987" y="3550703"/>
            <a:ext cx="6259315" cy="525780"/>
          </a:xfrm>
          <a:prstGeom prst="rect">
            <a:avLst/>
          </a:prstGeom>
        </p:spPr>
        <p:txBody>
          <a:bodyPr lIns="0" tIns="0" rIns="0" bIns="0" rtlCol="0" anchor="t">
            <a:spAutoFit/>
          </a:bodyPr>
          <a:lstStyle/>
          <a:p>
            <a:pPr algn="l">
              <a:lnSpc>
                <a:spcPts val="4410"/>
              </a:lnSpc>
            </a:pPr>
            <a:r>
              <a:rPr lang="en-US" sz="3000" b="1" dirty="0">
                <a:solidFill>
                  <a:srgbClr val="FFFBFA"/>
                </a:solidFill>
                <a:latin typeface="Montserrat" pitchFamily="2" charset="77"/>
                <a:ea typeface="Montserrat Ultra-Bold"/>
                <a:cs typeface="Montserrat Ultra-Bold"/>
                <a:sym typeface="Montserrat Ultra-Bold"/>
              </a:rPr>
              <a:t>SOLUTION</a:t>
            </a:r>
          </a:p>
        </p:txBody>
      </p:sp>
      <p:sp>
        <p:nvSpPr>
          <p:cNvPr id="30" name="TextBox 30"/>
          <p:cNvSpPr txBox="1"/>
          <p:nvPr/>
        </p:nvSpPr>
        <p:spPr>
          <a:xfrm>
            <a:off x="9935987" y="8420100"/>
            <a:ext cx="7323313" cy="1107996"/>
          </a:xfrm>
          <a:prstGeom prst="rect">
            <a:avLst/>
          </a:prstGeom>
        </p:spPr>
        <p:txBody>
          <a:bodyPr lIns="0" tIns="0" rIns="0" bIns="0" rtlCol="0" anchor="t">
            <a:spAutoFit/>
          </a:bodyPr>
          <a:lstStyle/>
          <a:p>
            <a:pPr marL="457200" indent="-457200" algn="l">
              <a:buFont typeface="Wingdings" pitchFamily="2" charset="2"/>
              <a:buChar char="§"/>
            </a:pPr>
            <a:r>
              <a:rPr lang="en-US" sz="2400" dirty="0">
                <a:solidFill>
                  <a:srgbClr val="FFFBFA"/>
                </a:solidFill>
                <a:latin typeface="Montserrat" pitchFamily="2" charset="77"/>
                <a:ea typeface="Montserrat"/>
                <a:cs typeface="Montserrat"/>
                <a:sym typeface="Montserrat"/>
              </a:rPr>
              <a:t>Internal Communication Enhancements</a:t>
            </a:r>
          </a:p>
          <a:p>
            <a:pPr marL="457200" indent="-457200" algn="l">
              <a:buFont typeface="Wingdings" pitchFamily="2" charset="2"/>
              <a:buChar char="§"/>
            </a:pPr>
            <a:r>
              <a:rPr lang="en-US" sz="2400" dirty="0">
                <a:solidFill>
                  <a:srgbClr val="FFFBFA"/>
                </a:solidFill>
                <a:latin typeface="Montserrat" pitchFamily="2" charset="77"/>
                <a:ea typeface="Montserrat"/>
                <a:cs typeface="Montserrat"/>
                <a:sym typeface="Montserrat"/>
              </a:rPr>
              <a:t>Security Posture Strengthening</a:t>
            </a:r>
          </a:p>
          <a:p>
            <a:pPr marL="457200" indent="-457200" algn="l">
              <a:buFont typeface="Wingdings" pitchFamily="2" charset="2"/>
              <a:buChar char="§"/>
            </a:pPr>
            <a:r>
              <a:rPr lang="en-US" sz="2400" dirty="0">
                <a:solidFill>
                  <a:srgbClr val="FFFBFA"/>
                </a:solidFill>
                <a:latin typeface="Montserrat" pitchFamily="2" charset="77"/>
                <a:ea typeface="Montserrat"/>
                <a:cs typeface="Montserrat"/>
                <a:sym typeface="Montserrat"/>
              </a:rPr>
              <a:t>Security Deployment Visibility</a:t>
            </a:r>
          </a:p>
        </p:txBody>
      </p:sp>
      <p:sp>
        <p:nvSpPr>
          <p:cNvPr id="31" name="TextBox 31"/>
          <p:cNvSpPr txBox="1"/>
          <p:nvPr/>
        </p:nvSpPr>
        <p:spPr>
          <a:xfrm>
            <a:off x="9935987" y="7360920"/>
            <a:ext cx="6259315" cy="525780"/>
          </a:xfrm>
          <a:prstGeom prst="rect">
            <a:avLst/>
          </a:prstGeom>
        </p:spPr>
        <p:txBody>
          <a:bodyPr lIns="0" tIns="0" rIns="0" bIns="0" rtlCol="0" anchor="t">
            <a:spAutoFit/>
          </a:bodyPr>
          <a:lstStyle/>
          <a:p>
            <a:pPr algn="l">
              <a:lnSpc>
                <a:spcPts val="4410"/>
              </a:lnSpc>
            </a:pPr>
            <a:r>
              <a:rPr lang="en-US" sz="3000" b="1" dirty="0">
                <a:solidFill>
                  <a:srgbClr val="FFFBFA"/>
                </a:solidFill>
                <a:latin typeface="Montserrat" pitchFamily="2" charset="77"/>
                <a:ea typeface="Montserrat Ultra-Bold"/>
                <a:cs typeface="Montserrat Ultra-Bold"/>
                <a:sym typeface="Montserrat Ultra-Bold"/>
              </a:rPr>
              <a:t>RESULTS</a:t>
            </a:r>
          </a:p>
        </p:txBody>
      </p:sp>
      <p:sp>
        <p:nvSpPr>
          <p:cNvPr id="33" name="TextBox 32">
            <a:extLst>
              <a:ext uri="{FF2B5EF4-FFF2-40B4-BE49-F238E27FC236}">
                <a16:creationId xmlns:a16="http://schemas.microsoft.com/office/drawing/2014/main" id="{E45EDF52-5FC5-A678-64D9-69391C5683FE}"/>
              </a:ext>
            </a:extLst>
          </p:cNvPr>
          <p:cNvSpPr txBox="1"/>
          <p:nvPr/>
        </p:nvSpPr>
        <p:spPr>
          <a:xfrm>
            <a:off x="950430" y="2877463"/>
            <a:ext cx="4549549" cy="923330"/>
          </a:xfrm>
          <a:prstGeom prst="rect">
            <a:avLst/>
          </a:prstGeom>
          <a:noFill/>
        </p:spPr>
        <p:txBody>
          <a:bodyPr wrap="square" rtlCol="0">
            <a:spAutoFit/>
          </a:bodyPr>
          <a:lstStyle/>
          <a:p>
            <a:r>
              <a:rPr lang="en-US" dirty="0">
                <a:solidFill>
                  <a:srgbClr val="071F38"/>
                </a:solidFill>
                <a:latin typeface="Montserrat" pitchFamily="2" charset="77"/>
              </a:rPr>
              <a:t>Business: Suburban School District</a:t>
            </a:r>
          </a:p>
          <a:p>
            <a:r>
              <a:rPr lang="en-US" dirty="0">
                <a:solidFill>
                  <a:srgbClr val="071F38"/>
                </a:solidFill>
                <a:latin typeface="Montserrat" pitchFamily="2" charset="77"/>
              </a:rPr>
              <a:t>Size: 600 employees – 3,000 students</a:t>
            </a:r>
          </a:p>
          <a:p>
            <a:r>
              <a:rPr lang="en-US" dirty="0">
                <a:solidFill>
                  <a:srgbClr val="071F38"/>
                </a:solidFill>
                <a:latin typeface="Montserrat" pitchFamily="2" charset="77"/>
              </a:rPr>
              <a:t>Client Challenges: NIST-CSF</a:t>
            </a:r>
          </a:p>
        </p:txBody>
      </p:sp>
      <p:sp>
        <p:nvSpPr>
          <p:cNvPr id="34" name="Freeform 4">
            <a:extLst>
              <a:ext uri="{FF2B5EF4-FFF2-40B4-BE49-F238E27FC236}">
                <a16:creationId xmlns:a16="http://schemas.microsoft.com/office/drawing/2014/main" id="{91EBE61D-B505-3139-5160-F160033C1DBB}"/>
              </a:ext>
            </a:extLst>
          </p:cNvPr>
          <p:cNvSpPr/>
          <p:nvPr/>
        </p:nvSpPr>
        <p:spPr>
          <a:xfrm>
            <a:off x="255651" y="955557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8"/>
            <a:stretch>
              <a:fillRect l="-23667" t="-116543" r="-18416" b="-131533"/>
            </a:stretch>
          </a:blipFill>
        </p:spPr>
        <p:txBody>
          <a:bodyPr/>
          <a:lstStyle/>
          <a:p>
            <a:endParaRPr lang="en-US" dirty="0">
              <a:latin typeface="Montserrat" pitchFamily="2" charset="77"/>
            </a:endParaRPr>
          </a:p>
        </p:txBody>
      </p:sp>
      <p:sp>
        <p:nvSpPr>
          <p:cNvPr id="3" name="AutoShape 3">
            <a:extLst>
              <a:ext uri="{FF2B5EF4-FFF2-40B4-BE49-F238E27FC236}">
                <a16:creationId xmlns:a16="http://schemas.microsoft.com/office/drawing/2014/main" id="{6622A54A-AF02-183D-C1FD-8FFD4212FAFF}"/>
              </a:ext>
            </a:extLst>
          </p:cNvPr>
          <p:cNvSpPr/>
          <p:nvPr/>
        </p:nvSpPr>
        <p:spPr>
          <a:xfrm flipH="1">
            <a:off x="8915400" y="0"/>
            <a:ext cx="0" cy="1028700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F6C0FDCF-EFD6-8211-227B-5F2F654EDEE0}"/>
            </a:ext>
          </a:extLst>
        </p:cNvPr>
        <p:cNvGrpSpPr/>
        <p:nvPr/>
      </p:nvGrpSpPr>
      <p:grpSpPr>
        <a:xfrm>
          <a:off x="0" y="0"/>
          <a:ext cx="0" cy="0"/>
          <a:chOff x="0" y="0"/>
          <a:chExt cx="0" cy="0"/>
        </a:xfrm>
      </p:grpSpPr>
      <p:sp>
        <p:nvSpPr>
          <p:cNvPr id="95" name="Rectangle 94">
            <a:extLst>
              <a:ext uri="{FF2B5EF4-FFF2-40B4-BE49-F238E27FC236}">
                <a16:creationId xmlns:a16="http://schemas.microsoft.com/office/drawing/2014/main" id="{FE38DDF6-4071-D6E4-1A68-84D42AD5AC96}"/>
              </a:ext>
            </a:extLst>
          </p:cNvPr>
          <p:cNvSpPr/>
          <p:nvPr/>
        </p:nvSpPr>
        <p:spPr>
          <a:xfrm>
            <a:off x="4590133" y="1198888"/>
            <a:ext cx="9735466" cy="8625474"/>
          </a:xfrm>
          <a:prstGeom prst="rect">
            <a:avLst/>
          </a:prstGeom>
          <a:solidFill>
            <a:schemeClr val="bg2">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
            <a:extLst>
              <a:ext uri="{FF2B5EF4-FFF2-40B4-BE49-F238E27FC236}">
                <a16:creationId xmlns:a16="http://schemas.microsoft.com/office/drawing/2014/main" id="{55EDDD7C-5B62-C9B2-E5D2-887CE071D147}"/>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sp>
        <p:nvSpPr>
          <p:cNvPr id="55" name="Freeform 4">
            <a:extLst>
              <a:ext uri="{FF2B5EF4-FFF2-40B4-BE49-F238E27FC236}">
                <a16:creationId xmlns:a16="http://schemas.microsoft.com/office/drawing/2014/main" id="{1E22C36D-3B63-26E0-DFDE-585EDE6B2442}"/>
              </a:ext>
            </a:extLst>
          </p:cNvPr>
          <p:cNvSpPr/>
          <p:nvPr/>
        </p:nvSpPr>
        <p:spPr>
          <a:xfrm>
            <a:off x="1320238" y="498397"/>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4"/>
            <a:stretch>
              <a:fillRect l="-23667" t="-116543" r="-18416" b="-131533"/>
            </a:stretch>
          </a:blipFill>
        </p:spPr>
        <p:txBody>
          <a:bodyPr/>
          <a:lstStyle/>
          <a:p>
            <a:endParaRPr lang="en-US" dirty="0">
              <a:latin typeface="Montserrat" pitchFamily="2" charset="77"/>
            </a:endParaRPr>
          </a:p>
        </p:txBody>
      </p:sp>
      <p:grpSp>
        <p:nvGrpSpPr>
          <p:cNvPr id="13" name="Group 12">
            <a:extLst>
              <a:ext uri="{FF2B5EF4-FFF2-40B4-BE49-F238E27FC236}">
                <a16:creationId xmlns:a16="http://schemas.microsoft.com/office/drawing/2014/main" id="{8D0FA42D-642B-7C6C-714C-C1D27DBEE59D}"/>
              </a:ext>
            </a:extLst>
          </p:cNvPr>
          <p:cNvGrpSpPr/>
          <p:nvPr/>
        </p:nvGrpSpPr>
        <p:grpSpPr>
          <a:xfrm>
            <a:off x="4580024" y="393611"/>
            <a:ext cx="3200400" cy="805277"/>
            <a:chOff x="3886200" y="2260057"/>
            <a:chExt cx="3200400" cy="805277"/>
          </a:xfrm>
        </p:grpSpPr>
        <p:sp>
          <p:nvSpPr>
            <p:cNvPr id="4" name="Rectangle 3">
              <a:extLst>
                <a:ext uri="{FF2B5EF4-FFF2-40B4-BE49-F238E27FC236}">
                  <a16:creationId xmlns:a16="http://schemas.microsoft.com/office/drawing/2014/main" id="{C307873A-3946-EB57-EB63-CF1222C1A7D8}"/>
                </a:ext>
              </a:extLst>
            </p:cNvPr>
            <p:cNvSpPr/>
            <p:nvPr/>
          </p:nvSpPr>
          <p:spPr>
            <a:xfrm>
              <a:off x="3886200" y="2260057"/>
              <a:ext cx="32004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C11D8B1-6FB2-EC67-2DAC-1D9087F7B44D}"/>
                </a:ext>
              </a:extLst>
            </p:cNvPr>
            <p:cNvSpPr txBox="1">
              <a:spLocks/>
            </p:cNvSpPr>
            <p:nvPr/>
          </p:nvSpPr>
          <p:spPr>
            <a:xfrm>
              <a:off x="4814313" y="2372790"/>
              <a:ext cx="1344173"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Montserrat" pitchFamily="2" charset="77"/>
                  <a:ea typeface="Roboto" panose="02000000000000000000" pitchFamily="2" charset="0"/>
                  <a:cs typeface="Roboto" panose="02000000000000000000" pitchFamily="2" charset="0"/>
                </a:rPr>
                <a:t>Core</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12" name="Group 11">
            <a:extLst>
              <a:ext uri="{FF2B5EF4-FFF2-40B4-BE49-F238E27FC236}">
                <a16:creationId xmlns:a16="http://schemas.microsoft.com/office/drawing/2014/main" id="{46509C43-078B-F8C5-B258-5ADAF54FD416}"/>
              </a:ext>
            </a:extLst>
          </p:cNvPr>
          <p:cNvGrpSpPr/>
          <p:nvPr/>
        </p:nvGrpSpPr>
        <p:grpSpPr>
          <a:xfrm>
            <a:off x="7852612" y="393611"/>
            <a:ext cx="3200400" cy="805277"/>
            <a:chOff x="7315200" y="2260057"/>
            <a:chExt cx="3200400" cy="805277"/>
          </a:xfrm>
        </p:grpSpPr>
        <p:sp>
          <p:nvSpPr>
            <p:cNvPr id="7" name="Rectangle 6">
              <a:extLst>
                <a:ext uri="{FF2B5EF4-FFF2-40B4-BE49-F238E27FC236}">
                  <a16:creationId xmlns:a16="http://schemas.microsoft.com/office/drawing/2014/main" id="{78D39724-90AF-F5A0-865A-6A5EBC8FABE2}"/>
                </a:ext>
              </a:extLst>
            </p:cNvPr>
            <p:cNvSpPr/>
            <p:nvPr/>
          </p:nvSpPr>
          <p:spPr>
            <a:xfrm>
              <a:off x="7315200" y="2260057"/>
              <a:ext cx="32004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F02232E-784F-0CB5-8116-1DBD446F6064}"/>
                </a:ext>
              </a:extLst>
            </p:cNvPr>
            <p:cNvSpPr txBox="1">
              <a:spLocks/>
            </p:cNvSpPr>
            <p:nvPr/>
          </p:nvSpPr>
          <p:spPr>
            <a:xfrm>
              <a:off x="8243313" y="2372790"/>
              <a:ext cx="1344173"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Montserrat" pitchFamily="2" charset="77"/>
                  <a:ea typeface="Roboto" panose="02000000000000000000" pitchFamily="2" charset="0"/>
                  <a:cs typeface="Roboto" panose="02000000000000000000" pitchFamily="2" charset="0"/>
                </a:rPr>
                <a:t>Base</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11" name="Group 10">
            <a:extLst>
              <a:ext uri="{FF2B5EF4-FFF2-40B4-BE49-F238E27FC236}">
                <a16:creationId xmlns:a16="http://schemas.microsoft.com/office/drawing/2014/main" id="{9D0D3557-E2ED-B3C7-0635-43AE7EF8A2D0}"/>
              </a:ext>
            </a:extLst>
          </p:cNvPr>
          <p:cNvGrpSpPr/>
          <p:nvPr/>
        </p:nvGrpSpPr>
        <p:grpSpPr>
          <a:xfrm>
            <a:off x="11125200" y="393611"/>
            <a:ext cx="3200400" cy="805277"/>
            <a:chOff x="10744200" y="2260057"/>
            <a:chExt cx="3200400" cy="805277"/>
          </a:xfrm>
        </p:grpSpPr>
        <p:sp>
          <p:nvSpPr>
            <p:cNvPr id="9" name="Rectangle 8">
              <a:extLst>
                <a:ext uri="{FF2B5EF4-FFF2-40B4-BE49-F238E27FC236}">
                  <a16:creationId xmlns:a16="http://schemas.microsoft.com/office/drawing/2014/main" id="{EBBB7DC1-9E94-0537-4E39-3F95F72333BB}"/>
                </a:ext>
              </a:extLst>
            </p:cNvPr>
            <p:cNvSpPr/>
            <p:nvPr/>
          </p:nvSpPr>
          <p:spPr>
            <a:xfrm>
              <a:off x="10744200" y="2260057"/>
              <a:ext cx="32004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CB6366F-2C31-2F93-D0DA-0F9EB70C917B}"/>
                </a:ext>
              </a:extLst>
            </p:cNvPr>
            <p:cNvSpPr txBox="1">
              <a:spLocks/>
            </p:cNvSpPr>
            <p:nvPr/>
          </p:nvSpPr>
          <p:spPr>
            <a:xfrm>
              <a:off x="11672313" y="2372790"/>
              <a:ext cx="1344173"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Montserrat" pitchFamily="2" charset="77"/>
                  <a:ea typeface="Roboto" panose="02000000000000000000" pitchFamily="2" charset="0"/>
                  <a:cs typeface="Roboto" panose="02000000000000000000" pitchFamily="2" charset="0"/>
                </a:rPr>
                <a:t>Plus</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5" name="Group 34">
            <a:extLst>
              <a:ext uri="{FF2B5EF4-FFF2-40B4-BE49-F238E27FC236}">
                <a16:creationId xmlns:a16="http://schemas.microsoft.com/office/drawing/2014/main" id="{354EAEF0-229E-21CB-D5E8-14C7B0B1D2A3}"/>
              </a:ext>
            </a:extLst>
          </p:cNvPr>
          <p:cNvGrpSpPr/>
          <p:nvPr/>
        </p:nvGrpSpPr>
        <p:grpSpPr>
          <a:xfrm>
            <a:off x="467635" y="1198889"/>
            <a:ext cx="4102177" cy="805277"/>
            <a:chOff x="1028700" y="1529177"/>
            <a:chExt cx="4152900" cy="805277"/>
          </a:xfrm>
        </p:grpSpPr>
        <p:sp>
          <p:nvSpPr>
            <p:cNvPr id="16" name="Rectangle 15">
              <a:extLst>
                <a:ext uri="{FF2B5EF4-FFF2-40B4-BE49-F238E27FC236}">
                  <a16:creationId xmlns:a16="http://schemas.microsoft.com/office/drawing/2014/main" id="{C40B0F26-19E1-B74C-A39C-82A15FED37EC}"/>
                </a:ext>
              </a:extLst>
            </p:cNvPr>
            <p:cNvSpPr/>
            <p:nvPr/>
          </p:nvSpPr>
          <p:spPr>
            <a:xfrm>
              <a:off x="1028700" y="1529177"/>
              <a:ext cx="41529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4FBBD45-EBB4-0BAE-262F-333AB98BD936}"/>
                </a:ext>
              </a:extLst>
            </p:cNvPr>
            <p:cNvSpPr txBox="1">
              <a:spLocks/>
            </p:cNvSpPr>
            <p:nvPr/>
          </p:nvSpPr>
          <p:spPr>
            <a:xfrm>
              <a:off x="2264916" y="1672039"/>
              <a:ext cx="1700787"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err="1">
                  <a:solidFill>
                    <a:schemeClr val="bg1"/>
                  </a:solidFill>
                  <a:latin typeface="Montserrat" pitchFamily="2" charset="77"/>
                  <a:ea typeface="Roboto" panose="02000000000000000000" pitchFamily="2" charset="0"/>
                  <a:cs typeface="Roboto" panose="02000000000000000000" pitchFamily="2" charset="0"/>
                </a:rPr>
                <a:t>vCISO</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3" name="Group 32">
            <a:extLst>
              <a:ext uri="{FF2B5EF4-FFF2-40B4-BE49-F238E27FC236}">
                <a16:creationId xmlns:a16="http://schemas.microsoft.com/office/drawing/2014/main" id="{969288F1-4200-5B77-863C-2EF8845975A2}"/>
              </a:ext>
            </a:extLst>
          </p:cNvPr>
          <p:cNvGrpSpPr/>
          <p:nvPr/>
        </p:nvGrpSpPr>
        <p:grpSpPr>
          <a:xfrm>
            <a:off x="467637" y="2067800"/>
            <a:ext cx="4102176" cy="805277"/>
            <a:chOff x="1049020" y="2400300"/>
            <a:chExt cx="4132580" cy="805277"/>
          </a:xfrm>
        </p:grpSpPr>
        <p:sp>
          <p:nvSpPr>
            <p:cNvPr id="18" name="Rectangle 17">
              <a:extLst>
                <a:ext uri="{FF2B5EF4-FFF2-40B4-BE49-F238E27FC236}">
                  <a16:creationId xmlns:a16="http://schemas.microsoft.com/office/drawing/2014/main" id="{315DCB76-E82E-65F7-C6F7-258E98FFFBD3}"/>
                </a:ext>
              </a:extLst>
            </p:cNvPr>
            <p:cNvSpPr/>
            <p:nvPr/>
          </p:nvSpPr>
          <p:spPr>
            <a:xfrm>
              <a:off x="1049020" y="2400300"/>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9D96E454-DEE9-DF79-A815-92AA7376A77A}"/>
                </a:ext>
              </a:extLst>
            </p:cNvPr>
            <p:cNvSpPr txBox="1">
              <a:spLocks/>
            </p:cNvSpPr>
            <p:nvPr/>
          </p:nvSpPr>
          <p:spPr>
            <a:xfrm>
              <a:off x="1423922" y="2513033"/>
              <a:ext cx="338277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ontserrat" pitchFamily="2" charset="77"/>
                  <a:ea typeface="Roboto" panose="02000000000000000000" pitchFamily="2" charset="0"/>
                  <a:cs typeface="Roboto" panose="02000000000000000000" pitchFamily="2" charset="0"/>
                </a:rPr>
                <a:t>Custom Roadmap</a:t>
              </a:r>
            </a:p>
          </p:txBody>
        </p:sp>
      </p:grpSp>
      <p:grpSp>
        <p:nvGrpSpPr>
          <p:cNvPr id="32" name="Group 31">
            <a:extLst>
              <a:ext uri="{FF2B5EF4-FFF2-40B4-BE49-F238E27FC236}">
                <a16:creationId xmlns:a16="http://schemas.microsoft.com/office/drawing/2014/main" id="{C04D1091-D701-6AC0-A4BA-30A26AE6D417}"/>
              </a:ext>
            </a:extLst>
          </p:cNvPr>
          <p:cNvGrpSpPr/>
          <p:nvPr/>
        </p:nvGrpSpPr>
        <p:grpSpPr>
          <a:xfrm>
            <a:off x="467637" y="2936711"/>
            <a:ext cx="4102176" cy="805277"/>
            <a:chOff x="1049020" y="3314700"/>
            <a:chExt cx="4132580" cy="805277"/>
          </a:xfrm>
        </p:grpSpPr>
        <p:sp>
          <p:nvSpPr>
            <p:cNvPr id="20" name="Rectangle 19">
              <a:extLst>
                <a:ext uri="{FF2B5EF4-FFF2-40B4-BE49-F238E27FC236}">
                  <a16:creationId xmlns:a16="http://schemas.microsoft.com/office/drawing/2014/main" id="{4213B149-32A8-4EA7-F8F9-541E8FFFCC88}"/>
                </a:ext>
              </a:extLst>
            </p:cNvPr>
            <p:cNvSpPr/>
            <p:nvPr/>
          </p:nvSpPr>
          <p:spPr>
            <a:xfrm>
              <a:off x="1049020" y="3314700"/>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AF13D52C-35AC-B310-A268-12D6A6839D72}"/>
                </a:ext>
              </a:extLst>
            </p:cNvPr>
            <p:cNvSpPr txBox="1">
              <a:spLocks/>
            </p:cNvSpPr>
            <p:nvPr/>
          </p:nvSpPr>
          <p:spPr>
            <a:xfrm>
              <a:off x="1423922" y="3427433"/>
              <a:ext cx="338277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AI-Risk Analysis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6" name="Group 35">
            <a:extLst>
              <a:ext uri="{FF2B5EF4-FFF2-40B4-BE49-F238E27FC236}">
                <a16:creationId xmlns:a16="http://schemas.microsoft.com/office/drawing/2014/main" id="{A43901D4-92F1-F5F9-6B4E-E6F3D88E722F}"/>
              </a:ext>
            </a:extLst>
          </p:cNvPr>
          <p:cNvGrpSpPr/>
          <p:nvPr/>
        </p:nvGrpSpPr>
        <p:grpSpPr>
          <a:xfrm>
            <a:off x="467637" y="3805622"/>
            <a:ext cx="4102176" cy="805277"/>
            <a:chOff x="1049020" y="4270658"/>
            <a:chExt cx="4132580" cy="805277"/>
          </a:xfrm>
        </p:grpSpPr>
        <p:sp>
          <p:nvSpPr>
            <p:cNvPr id="22" name="Rectangle 21">
              <a:extLst>
                <a:ext uri="{FF2B5EF4-FFF2-40B4-BE49-F238E27FC236}">
                  <a16:creationId xmlns:a16="http://schemas.microsoft.com/office/drawing/2014/main" id="{3D0B1070-9B1A-47CF-48D5-0E37C0BA339A}"/>
                </a:ext>
              </a:extLst>
            </p:cNvPr>
            <p:cNvSpPr/>
            <p:nvPr/>
          </p:nvSpPr>
          <p:spPr>
            <a:xfrm>
              <a:off x="1049020" y="427065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1BD6D258-ABAE-C20E-F355-09B273483281}"/>
                </a:ext>
              </a:extLst>
            </p:cNvPr>
            <p:cNvSpPr txBox="1">
              <a:spLocks/>
            </p:cNvSpPr>
            <p:nvPr/>
          </p:nvSpPr>
          <p:spPr>
            <a:xfrm>
              <a:off x="1423922" y="4383391"/>
              <a:ext cx="338277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Monthly Reports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7" name="Group 36">
            <a:extLst>
              <a:ext uri="{FF2B5EF4-FFF2-40B4-BE49-F238E27FC236}">
                <a16:creationId xmlns:a16="http://schemas.microsoft.com/office/drawing/2014/main" id="{6DE9A1D1-3BA3-D942-B64B-FB79F1A96791}"/>
              </a:ext>
            </a:extLst>
          </p:cNvPr>
          <p:cNvGrpSpPr/>
          <p:nvPr/>
        </p:nvGrpSpPr>
        <p:grpSpPr>
          <a:xfrm>
            <a:off x="467637" y="4674533"/>
            <a:ext cx="4102176" cy="805277"/>
            <a:chOff x="1049020" y="5188668"/>
            <a:chExt cx="4132580" cy="805277"/>
          </a:xfrm>
        </p:grpSpPr>
        <p:sp>
          <p:nvSpPr>
            <p:cNvPr id="24" name="Rectangle 23">
              <a:extLst>
                <a:ext uri="{FF2B5EF4-FFF2-40B4-BE49-F238E27FC236}">
                  <a16:creationId xmlns:a16="http://schemas.microsoft.com/office/drawing/2014/main" id="{519DCEFF-ED2A-98BE-245B-927AD362C0EB}"/>
                </a:ext>
              </a:extLst>
            </p:cNvPr>
            <p:cNvSpPr/>
            <p:nvPr/>
          </p:nvSpPr>
          <p:spPr>
            <a:xfrm>
              <a:off x="1049020" y="518866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91AC77DB-C650-0F9C-E4DD-06D763F77B3A}"/>
                </a:ext>
              </a:extLst>
            </p:cNvPr>
            <p:cNvSpPr txBox="1">
              <a:spLocks/>
            </p:cNvSpPr>
            <p:nvPr/>
          </p:nvSpPr>
          <p:spPr>
            <a:xfrm>
              <a:off x="1236471" y="5301401"/>
              <a:ext cx="3757676"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Policy Library Access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8" name="Group 37">
            <a:extLst>
              <a:ext uri="{FF2B5EF4-FFF2-40B4-BE49-F238E27FC236}">
                <a16:creationId xmlns:a16="http://schemas.microsoft.com/office/drawing/2014/main" id="{8C6CA580-E709-08BE-EFC4-59F2CC780EC0}"/>
              </a:ext>
            </a:extLst>
          </p:cNvPr>
          <p:cNvGrpSpPr/>
          <p:nvPr/>
        </p:nvGrpSpPr>
        <p:grpSpPr>
          <a:xfrm>
            <a:off x="457527" y="5543444"/>
            <a:ext cx="4122445" cy="805277"/>
            <a:chOff x="1038860" y="6106678"/>
            <a:chExt cx="4142740" cy="805277"/>
          </a:xfrm>
        </p:grpSpPr>
        <p:sp>
          <p:nvSpPr>
            <p:cNvPr id="26" name="Rectangle 25">
              <a:extLst>
                <a:ext uri="{FF2B5EF4-FFF2-40B4-BE49-F238E27FC236}">
                  <a16:creationId xmlns:a16="http://schemas.microsoft.com/office/drawing/2014/main" id="{14D7590F-C77B-966D-79B4-5E3CDF341276}"/>
                </a:ext>
              </a:extLst>
            </p:cNvPr>
            <p:cNvSpPr/>
            <p:nvPr/>
          </p:nvSpPr>
          <p:spPr>
            <a:xfrm>
              <a:off x="1049020" y="61066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99D150A1-D887-E910-EDF0-12B3E26FDDB9}"/>
                </a:ext>
              </a:extLst>
            </p:cNvPr>
            <p:cNvSpPr txBox="1">
              <a:spLocks/>
            </p:cNvSpPr>
            <p:nvPr/>
          </p:nvSpPr>
          <p:spPr>
            <a:xfrm>
              <a:off x="1038860" y="6244993"/>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Monthly External Scans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9" name="Group 38">
            <a:extLst>
              <a:ext uri="{FF2B5EF4-FFF2-40B4-BE49-F238E27FC236}">
                <a16:creationId xmlns:a16="http://schemas.microsoft.com/office/drawing/2014/main" id="{D218E530-9B94-4309-1A62-E1BC68F29573}"/>
              </a:ext>
            </a:extLst>
          </p:cNvPr>
          <p:cNvGrpSpPr/>
          <p:nvPr/>
        </p:nvGrpSpPr>
        <p:grpSpPr>
          <a:xfrm>
            <a:off x="457553" y="6412355"/>
            <a:ext cx="4132580" cy="805277"/>
            <a:chOff x="1049020" y="7025578"/>
            <a:chExt cx="4142740" cy="805277"/>
          </a:xfrm>
        </p:grpSpPr>
        <p:sp>
          <p:nvSpPr>
            <p:cNvPr id="28" name="Rectangle 27">
              <a:extLst>
                <a:ext uri="{FF2B5EF4-FFF2-40B4-BE49-F238E27FC236}">
                  <a16:creationId xmlns:a16="http://schemas.microsoft.com/office/drawing/2014/main" id="{B8495DE8-0B8C-D065-E49A-07BB09F351F3}"/>
                </a:ext>
              </a:extLst>
            </p:cNvPr>
            <p:cNvSpPr/>
            <p:nvPr/>
          </p:nvSpPr>
          <p:spPr>
            <a:xfrm>
              <a:off x="1049020" y="70255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63179019-9957-7E7A-7915-DF76E3D739CA}"/>
                </a:ext>
              </a:extLst>
            </p:cNvPr>
            <p:cNvSpPr txBox="1">
              <a:spLocks/>
            </p:cNvSpPr>
            <p:nvPr/>
          </p:nvSpPr>
          <p:spPr>
            <a:xfrm>
              <a:off x="1059180" y="7175953"/>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Internal Vulnerability Scans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40" name="Group 39">
            <a:extLst>
              <a:ext uri="{FF2B5EF4-FFF2-40B4-BE49-F238E27FC236}">
                <a16:creationId xmlns:a16="http://schemas.microsoft.com/office/drawing/2014/main" id="{F0C972A2-2B56-E4AB-375A-89566521CDB9}"/>
              </a:ext>
            </a:extLst>
          </p:cNvPr>
          <p:cNvGrpSpPr/>
          <p:nvPr/>
        </p:nvGrpSpPr>
        <p:grpSpPr>
          <a:xfrm>
            <a:off x="437233" y="7281266"/>
            <a:ext cx="4152900" cy="805277"/>
            <a:chOff x="1028700" y="7944478"/>
            <a:chExt cx="4152900" cy="805277"/>
          </a:xfrm>
        </p:grpSpPr>
        <p:sp>
          <p:nvSpPr>
            <p:cNvPr id="29" name="Rectangle 28">
              <a:extLst>
                <a:ext uri="{FF2B5EF4-FFF2-40B4-BE49-F238E27FC236}">
                  <a16:creationId xmlns:a16="http://schemas.microsoft.com/office/drawing/2014/main" id="{AB648651-58E1-74B2-C0A5-38705ECDB587}"/>
                </a:ext>
              </a:extLst>
            </p:cNvPr>
            <p:cNvSpPr/>
            <p:nvPr/>
          </p:nvSpPr>
          <p:spPr>
            <a:xfrm>
              <a:off x="1049020" y="79444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0F01175A-4CAE-E341-4EDD-DE9A08856608}"/>
                </a:ext>
              </a:extLst>
            </p:cNvPr>
            <p:cNvSpPr txBox="1">
              <a:spLocks/>
            </p:cNvSpPr>
            <p:nvPr/>
          </p:nvSpPr>
          <p:spPr>
            <a:xfrm>
              <a:off x="1028700" y="8057211"/>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Penetration Testing</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41" name="Group 40">
            <a:extLst>
              <a:ext uri="{FF2B5EF4-FFF2-40B4-BE49-F238E27FC236}">
                <a16:creationId xmlns:a16="http://schemas.microsoft.com/office/drawing/2014/main" id="{CAF028FE-413D-98CF-5F31-2B5A098B8611}"/>
              </a:ext>
            </a:extLst>
          </p:cNvPr>
          <p:cNvGrpSpPr/>
          <p:nvPr/>
        </p:nvGrpSpPr>
        <p:grpSpPr>
          <a:xfrm>
            <a:off x="437233" y="8150177"/>
            <a:ext cx="4152900" cy="805277"/>
            <a:chOff x="1028700" y="7944478"/>
            <a:chExt cx="4152900" cy="805277"/>
          </a:xfrm>
        </p:grpSpPr>
        <p:sp>
          <p:nvSpPr>
            <p:cNvPr id="42" name="Rectangle 41">
              <a:extLst>
                <a:ext uri="{FF2B5EF4-FFF2-40B4-BE49-F238E27FC236}">
                  <a16:creationId xmlns:a16="http://schemas.microsoft.com/office/drawing/2014/main" id="{1E5E7CD0-496C-BFC2-7028-59DE0385290A}"/>
                </a:ext>
              </a:extLst>
            </p:cNvPr>
            <p:cNvSpPr/>
            <p:nvPr/>
          </p:nvSpPr>
          <p:spPr>
            <a:xfrm>
              <a:off x="1049020" y="79444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0FD93D98-1F40-E810-A6C9-F233845FF725}"/>
                </a:ext>
              </a:extLst>
            </p:cNvPr>
            <p:cNvSpPr txBox="1">
              <a:spLocks/>
            </p:cNvSpPr>
            <p:nvPr/>
          </p:nvSpPr>
          <p:spPr>
            <a:xfrm>
              <a:off x="1028700" y="8057211"/>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Tabletop Exercise</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44" name="Group 43">
            <a:extLst>
              <a:ext uri="{FF2B5EF4-FFF2-40B4-BE49-F238E27FC236}">
                <a16:creationId xmlns:a16="http://schemas.microsoft.com/office/drawing/2014/main" id="{08A2DDD4-12FB-5CEE-443B-969D324AFCED}"/>
              </a:ext>
            </a:extLst>
          </p:cNvPr>
          <p:cNvGrpSpPr/>
          <p:nvPr/>
        </p:nvGrpSpPr>
        <p:grpSpPr>
          <a:xfrm>
            <a:off x="437233" y="9019085"/>
            <a:ext cx="4152900" cy="805277"/>
            <a:chOff x="1028700" y="7944478"/>
            <a:chExt cx="4152900" cy="805277"/>
          </a:xfrm>
        </p:grpSpPr>
        <p:sp>
          <p:nvSpPr>
            <p:cNvPr id="45" name="Rectangle 44">
              <a:extLst>
                <a:ext uri="{FF2B5EF4-FFF2-40B4-BE49-F238E27FC236}">
                  <a16:creationId xmlns:a16="http://schemas.microsoft.com/office/drawing/2014/main" id="{A2BD2D13-8F0C-949C-59BC-456E91C51BFD}"/>
                </a:ext>
              </a:extLst>
            </p:cNvPr>
            <p:cNvSpPr/>
            <p:nvPr/>
          </p:nvSpPr>
          <p:spPr>
            <a:xfrm>
              <a:off x="1049020" y="79444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D755CE96-F365-DE79-1A5B-EE705D780DB8}"/>
                </a:ext>
              </a:extLst>
            </p:cNvPr>
            <p:cNvSpPr txBox="1">
              <a:spLocks/>
            </p:cNvSpPr>
            <p:nvPr/>
          </p:nvSpPr>
          <p:spPr>
            <a:xfrm>
              <a:off x="1028700" y="8057211"/>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Remediation Hours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pic>
        <p:nvPicPr>
          <p:cNvPr id="48" name="Graphic 47" descr="Checkbox Checked with solid fill">
            <a:extLst>
              <a:ext uri="{FF2B5EF4-FFF2-40B4-BE49-F238E27FC236}">
                <a16:creationId xmlns:a16="http://schemas.microsoft.com/office/drawing/2014/main" id="{D419FF33-BB74-3AA5-3CEF-DDCFFC8AA0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2640" y="1174456"/>
            <a:ext cx="914400" cy="914400"/>
          </a:xfrm>
          <a:prstGeom prst="rect">
            <a:avLst/>
          </a:prstGeom>
        </p:spPr>
      </p:pic>
      <p:pic>
        <p:nvPicPr>
          <p:cNvPr id="50" name="Graphic 49" descr="Checkbox Checked with solid fill">
            <a:extLst>
              <a:ext uri="{FF2B5EF4-FFF2-40B4-BE49-F238E27FC236}">
                <a16:creationId xmlns:a16="http://schemas.microsoft.com/office/drawing/2014/main" id="{B5A9D8C7-5A7F-A32A-A032-5D26532E79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1174456"/>
            <a:ext cx="914400" cy="914400"/>
          </a:xfrm>
          <a:prstGeom prst="rect">
            <a:avLst/>
          </a:prstGeom>
        </p:spPr>
      </p:pic>
      <p:pic>
        <p:nvPicPr>
          <p:cNvPr id="52" name="Graphic 51" descr="Checkbox Checked with solid fill">
            <a:extLst>
              <a:ext uri="{FF2B5EF4-FFF2-40B4-BE49-F238E27FC236}">
                <a16:creationId xmlns:a16="http://schemas.microsoft.com/office/drawing/2014/main" id="{E0F1EA6A-46B6-DEA7-49A8-8271436351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2038794"/>
            <a:ext cx="914400" cy="914400"/>
          </a:xfrm>
          <a:prstGeom prst="rect">
            <a:avLst/>
          </a:prstGeom>
        </p:spPr>
      </p:pic>
      <p:pic>
        <p:nvPicPr>
          <p:cNvPr id="54" name="Graphic 53" descr="Checkbox Checked with solid fill">
            <a:extLst>
              <a:ext uri="{FF2B5EF4-FFF2-40B4-BE49-F238E27FC236}">
                <a16:creationId xmlns:a16="http://schemas.microsoft.com/office/drawing/2014/main" id="{EC1997BD-6703-83AA-CA20-E0E2E83354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2903132"/>
            <a:ext cx="914400" cy="914400"/>
          </a:xfrm>
          <a:prstGeom prst="rect">
            <a:avLst/>
          </a:prstGeom>
        </p:spPr>
      </p:pic>
      <p:pic>
        <p:nvPicPr>
          <p:cNvPr id="57" name="Graphic 56" descr="Checkbox Checked with solid fill">
            <a:extLst>
              <a:ext uri="{FF2B5EF4-FFF2-40B4-BE49-F238E27FC236}">
                <a16:creationId xmlns:a16="http://schemas.microsoft.com/office/drawing/2014/main" id="{130A4A3C-E13D-D801-9A0F-A5B70458D0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3767470"/>
            <a:ext cx="914400" cy="914400"/>
          </a:xfrm>
          <a:prstGeom prst="rect">
            <a:avLst/>
          </a:prstGeom>
        </p:spPr>
      </p:pic>
      <p:pic>
        <p:nvPicPr>
          <p:cNvPr id="59" name="Graphic 58" descr="Checkbox Checked with solid fill">
            <a:extLst>
              <a:ext uri="{FF2B5EF4-FFF2-40B4-BE49-F238E27FC236}">
                <a16:creationId xmlns:a16="http://schemas.microsoft.com/office/drawing/2014/main" id="{7CDB1C85-79E8-8140-CA06-90AB8DA2AE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4631808"/>
            <a:ext cx="914400" cy="914400"/>
          </a:xfrm>
          <a:prstGeom prst="rect">
            <a:avLst/>
          </a:prstGeom>
        </p:spPr>
      </p:pic>
      <p:pic>
        <p:nvPicPr>
          <p:cNvPr id="61" name="Graphic 60" descr="Checkbox Checked with solid fill">
            <a:extLst>
              <a:ext uri="{FF2B5EF4-FFF2-40B4-BE49-F238E27FC236}">
                <a16:creationId xmlns:a16="http://schemas.microsoft.com/office/drawing/2014/main" id="{20F07155-D55D-8C94-9D03-97741C8A05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5496146"/>
            <a:ext cx="914400" cy="914400"/>
          </a:xfrm>
          <a:prstGeom prst="rect">
            <a:avLst/>
          </a:prstGeom>
        </p:spPr>
      </p:pic>
      <p:pic>
        <p:nvPicPr>
          <p:cNvPr id="62" name="Graphic 61" descr="Checkbox Checked with solid fill">
            <a:extLst>
              <a:ext uri="{FF2B5EF4-FFF2-40B4-BE49-F238E27FC236}">
                <a16:creationId xmlns:a16="http://schemas.microsoft.com/office/drawing/2014/main" id="{AA71464B-9DB5-061F-3182-000DC657C2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6360484"/>
            <a:ext cx="914400" cy="914400"/>
          </a:xfrm>
          <a:prstGeom prst="rect">
            <a:avLst/>
          </a:prstGeom>
        </p:spPr>
      </p:pic>
      <p:pic>
        <p:nvPicPr>
          <p:cNvPr id="63" name="Graphic 62" descr="Checkbox Checked with solid fill">
            <a:extLst>
              <a:ext uri="{FF2B5EF4-FFF2-40B4-BE49-F238E27FC236}">
                <a16:creationId xmlns:a16="http://schemas.microsoft.com/office/drawing/2014/main" id="{79A32B9E-B24E-7B4B-4A69-93A9BBE4B4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7224822"/>
            <a:ext cx="914400" cy="914400"/>
          </a:xfrm>
          <a:prstGeom prst="rect">
            <a:avLst/>
          </a:prstGeom>
        </p:spPr>
      </p:pic>
      <p:pic>
        <p:nvPicPr>
          <p:cNvPr id="64" name="Graphic 63" descr="Checkbox Checked with solid fill">
            <a:extLst>
              <a:ext uri="{FF2B5EF4-FFF2-40B4-BE49-F238E27FC236}">
                <a16:creationId xmlns:a16="http://schemas.microsoft.com/office/drawing/2014/main" id="{2F3366BB-B204-9A43-ECDB-28F79B8523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8089160"/>
            <a:ext cx="914400" cy="914400"/>
          </a:xfrm>
          <a:prstGeom prst="rect">
            <a:avLst/>
          </a:prstGeom>
        </p:spPr>
      </p:pic>
      <p:pic>
        <p:nvPicPr>
          <p:cNvPr id="65" name="Graphic 64" descr="Checkbox Checked with solid fill">
            <a:extLst>
              <a:ext uri="{FF2B5EF4-FFF2-40B4-BE49-F238E27FC236}">
                <a16:creationId xmlns:a16="http://schemas.microsoft.com/office/drawing/2014/main" id="{D74D66EB-7C7D-B6A3-9F76-C1BF8F822A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95281" y="8953500"/>
            <a:ext cx="914400" cy="914400"/>
          </a:xfrm>
          <a:prstGeom prst="rect">
            <a:avLst/>
          </a:prstGeom>
        </p:spPr>
      </p:pic>
      <p:pic>
        <p:nvPicPr>
          <p:cNvPr id="66" name="Graphic 65" descr="Checkbox Checked with solid fill">
            <a:extLst>
              <a:ext uri="{FF2B5EF4-FFF2-40B4-BE49-F238E27FC236}">
                <a16:creationId xmlns:a16="http://schemas.microsoft.com/office/drawing/2014/main" id="{F95D23F4-E29B-3EB1-0ABE-F8783E1F2D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4876" y="1174456"/>
            <a:ext cx="914400" cy="914400"/>
          </a:xfrm>
          <a:prstGeom prst="rect">
            <a:avLst/>
          </a:prstGeom>
        </p:spPr>
      </p:pic>
      <p:pic>
        <p:nvPicPr>
          <p:cNvPr id="67" name="Graphic 66" descr="Checkbox Checked with solid fill">
            <a:extLst>
              <a:ext uri="{FF2B5EF4-FFF2-40B4-BE49-F238E27FC236}">
                <a16:creationId xmlns:a16="http://schemas.microsoft.com/office/drawing/2014/main" id="{503A1320-1FF7-7FA6-E07F-93C42D0630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5885" y="2038794"/>
            <a:ext cx="914400" cy="914400"/>
          </a:xfrm>
          <a:prstGeom prst="rect">
            <a:avLst/>
          </a:prstGeom>
        </p:spPr>
      </p:pic>
      <p:pic>
        <p:nvPicPr>
          <p:cNvPr id="68" name="Graphic 67" descr="Checkbox Checked with solid fill">
            <a:extLst>
              <a:ext uri="{FF2B5EF4-FFF2-40B4-BE49-F238E27FC236}">
                <a16:creationId xmlns:a16="http://schemas.microsoft.com/office/drawing/2014/main" id="{B808B801-4D51-A237-F729-903C45D71F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5885" y="2903132"/>
            <a:ext cx="914400" cy="914400"/>
          </a:xfrm>
          <a:prstGeom prst="rect">
            <a:avLst/>
          </a:prstGeom>
        </p:spPr>
      </p:pic>
      <p:pic>
        <p:nvPicPr>
          <p:cNvPr id="69" name="Graphic 68" descr="Checkbox Checked with solid fill">
            <a:extLst>
              <a:ext uri="{FF2B5EF4-FFF2-40B4-BE49-F238E27FC236}">
                <a16:creationId xmlns:a16="http://schemas.microsoft.com/office/drawing/2014/main" id="{B84B7611-897D-2066-70FD-B5B6BD7E0A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5885" y="3767470"/>
            <a:ext cx="914400" cy="914400"/>
          </a:xfrm>
          <a:prstGeom prst="rect">
            <a:avLst/>
          </a:prstGeom>
        </p:spPr>
      </p:pic>
      <p:pic>
        <p:nvPicPr>
          <p:cNvPr id="70" name="Graphic 69" descr="Checkbox Checked with solid fill">
            <a:extLst>
              <a:ext uri="{FF2B5EF4-FFF2-40B4-BE49-F238E27FC236}">
                <a16:creationId xmlns:a16="http://schemas.microsoft.com/office/drawing/2014/main" id="{5C7F1C91-51D8-52FC-05C6-9FC560E33C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5885" y="4631808"/>
            <a:ext cx="914400" cy="914400"/>
          </a:xfrm>
          <a:prstGeom prst="rect">
            <a:avLst/>
          </a:prstGeom>
        </p:spPr>
      </p:pic>
      <p:pic>
        <p:nvPicPr>
          <p:cNvPr id="71" name="Graphic 70" descr="Checkbox Checked with solid fill">
            <a:extLst>
              <a:ext uri="{FF2B5EF4-FFF2-40B4-BE49-F238E27FC236}">
                <a16:creationId xmlns:a16="http://schemas.microsoft.com/office/drawing/2014/main" id="{792A7D49-E590-30E4-DCBB-E29A16D7EE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5885" y="5496146"/>
            <a:ext cx="914400" cy="914400"/>
          </a:xfrm>
          <a:prstGeom prst="rect">
            <a:avLst/>
          </a:prstGeom>
        </p:spPr>
      </p:pic>
      <p:pic>
        <p:nvPicPr>
          <p:cNvPr id="77" name="Graphic 76" descr="Checkbox Crossed with solid fill">
            <a:extLst>
              <a:ext uri="{FF2B5EF4-FFF2-40B4-BE49-F238E27FC236}">
                <a16:creationId xmlns:a16="http://schemas.microsoft.com/office/drawing/2014/main" id="{3182A390-1F4E-F110-4CE9-FC3A920560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2038794"/>
            <a:ext cx="914400" cy="914400"/>
          </a:xfrm>
          <a:prstGeom prst="rect">
            <a:avLst/>
          </a:prstGeom>
        </p:spPr>
      </p:pic>
      <p:pic>
        <p:nvPicPr>
          <p:cNvPr id="78" name="Graphic 77" descr="Checkbox Crossed with solid fill">
            <a:extLst>
              <a:ext uri="{FF2B5EF4-FFF2-40B4-BE49-F238E27FC236}">
                <a16:creationId xmlns:a16="http://schemas.microsoft.com/office/drawing/2014/main" id="{A756E2AF-C28C-0FEF-7755-98539C2762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2903132"/>
            <a:ext cx="914400" cy="914400"/>
          </a:xfrm>
          <a:prstGeom prst="rect">
            <a:avLst/>
          </a:prstGeom>
        </p:spPr>
      </p:pic>
      <p:pic>
        <p:nvPicPr>
          <p:cNvPr id="79" name="Graphic 78" descr="Checkbox Crossed with solid fill">
            <a:extLst>
              <a:ext uri="{FF2B5EF4-FFF2-40B4-BE49-F238E27FC236}">
                <a16:creationId xmlns:a16="http://schemas.microsoft.com/office/drawing/2014/main" id="{239551A7-F937-5631-DFE4-435543748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3767470"/>
            <a:ext cx="914400" cy="914400"/>
          </a:xfrm>
          <a:prstGeom prst="rect">
            <a:avLst/>
          </a:prstGeom>
        </p:spPr>
      </p:pic>
      <p:pic>
        <p:nvPicPr>
          <p:cNvPr id="80" name="Graphic 79" descr="Checkbox Crossed with solid fill">
            <a:extLst>
              <a:ext uri="{FF2B5EF4-FFF2-40B4-BE49-F238E27FC236}">
                <a16:creationId xmlns:a16="http://schemas.microsoft.com/office/drawing/2014/main" id="{2179B7E4-7197-7065-961F-54D3216537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4631808"/>
            <a:ext cx="914400" cy="914400"/>
          </a:xfrm>
          <a:prstGeom prst="rect">
            <a:avLst/>
          </a:prstGeom>
        </p:spPr>
      </p:pic>
      <p:pic>
        <p:nvPicPr>
          <p:cNvPr id="81" name="Graphic 80" descr="Checkbox Crossed with solid fill">
            <a:extLst>
              <a:ext uri="{FF2B5EF4-FFF2-40B4-BE49-F238E27FC236}">
                <a16:creationId xmlns:a16="http://schemas.microsoft.com/office/drawing/2014/main" id="{0C3FF508-BF99-820A-3852-4AF73A7338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5496146"/>
            <a:ext cx="914400" cy="914400"/>
          </a:xfrm>
          <a:prstGeom prst="rect">
            <a:avLst/>
          </a:prstGeom>
        </p:spPr>
      </p:pic>
      <p:pic>
        <p:nvPicPr>
          <p:cNvPr id="82" name="Graphic 81" descr="Checkbox Crossed with solid fill">
            <a:extLst>
              <a:ext uri="{FF2B5EF4-FFF2-40B4-BE49-F238E27FC236}">
                <a16:creationId xmlns:a16="http://schemas.microsoft.com/office/drawing/2014/main" id="{76AA2846-A0A6-BBB6-21F9-DD138F27AE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6360484"/>
            <a:ext cx="914400" cy="914400"/>
          </a:xfrm>
          <a:prstGeom prst="rect">
            <a:avLst/>
          </a:prstGeom>
        </p:spPr>
      </p:pic>
      <p:pic>
        <p:nvPicPr>
          <p:cNvPr id="83" name="Graphic 82" descr="Checkbox Crossed with solid fill">
            <a:extLst>
              <a:ext uri="{FF2B5EF4-FFF2-40B4-BE49-F238E27FC236}">
                <a16:creationId xmlns:a16="http://schemas.microsoft.com/office/drawing/2014/main" id="{FBF71EDC-A089-0198-907B-BD9D5AB559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7224822"/>
            <a:ext cx="914400" cy="914400"/>
          </a:xfrm>
          <a:prstGeom prst="rect">
            <a:avLst/>
          </a:prstGeom>
        </p:spPr>
      </p:pic>
      <p:pic>
        <p:nvPicPr>
          <p:cNvPr id="84" name="Graphic 83" descr="Checkbox Crossed with solid fill">
            <a:extLst>
              <a:ext uri="{FF2B5EF4-FFF2-40B4-BE49-F238E27FC236}">
                <a16:creationId xmlns:a16="http://schemas.microsoft.com/office/drawing/2014/main" id="{D34F42F1-9976-BBC1-0E45-2ADB3B5F76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8089160"/>
            <a:ext cx="914400" cy="914400"/>
          </a:xfrm>
          <a:prstGeom prst="rect">
            <a:avLst/>
          </a:prstGeom>
        </p:spPr>
      </p:pic>
      <p:pic>
        <p:nvPicPr>
          <p:cNvPr id="85" name="Graphic 84" descr="Checkbox Crossed with solid fill">
            <a:extLst>
              <a:ext uri="{FF2B5EF4-FFF2-40B4-BE49-F238E27FC236}">
                <a16:creationId xmlns:a16="http://schemas.microsoft.com/office/drawing/2014/main" id="{CFFBDDE1-6A3D-8F64-9C7E-4458A0E0AB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2640" y="8953500"/>
            <a:ext cx="914400" cy="914400"/>
          </a:xfrm>
          <a:prstGeom prst="rect">
            <a:avLst/>
          </a:prstGeom>
        </p:spPr>
      </p:pic>
      <p:pic>
        <p:nvPicPr>
          <p:cNvPr id="90" name="Graphic 89" descr="Checkbox Crossed with solid fill">
            <a:extLst>
              <a:ext uri="{FF2B5EF4-FFF2-40B4-BE49-F238E27FC236}">
                <a16:creationId xmlns:a16="http://schemas.microsoft.com/office/drawing/2014/main" id="{95264A10-B91C-1C64-31E7-AD442AC69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5885" y="6360484"/>
            <a:ext cx="914400" cy="914400"/>
          </a:xfrm>
          <a:prstGeom prst="rect">
            <a:avLst/>
          </a:prstGeom>
        </p:spPr>
      </p:pic>
      <p:pic>
        <p:nvPicPr>
          <p:cNvPr id="91" name="Graphic 90" descr="Checkbox Crossed with solid fill">
            <a:extLst>
              <a:ext uri="{FF2B5EF4-FFF2-40B4-BE49-F238E27FC236}">
                <a16:creationId xmlns:a16="http://schemas.microsoft.com/office/drawing/2014/main" id="{853C9951-011B-C99A-E28E-62382BAE5F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5885" y="7224822"/>
            <a:ext cx="914400" cy="914400"/>
          </a:xfrm>
          <a:prstGeom prst="rect">
            <a:avLst/>
          </a:prstGeom>
        </p:spPr>
      </p:pic>
      <p:pic>
        <p:nvPicPr>
          <p:cNvPr id="92" name="Graphic 91" descr="Checkbox Crossed with solid fill">
            <a:extLst>
              <a:ext uri="{FF2B5EF4-FFF2-40B4-BE49-F238E27FC236}">
                <a16:creationId xmlns:a16="http://schemas.microsoft.com/office/drawing/2014/main" id="{C8390C20-0615-890B-A2EE-CC484F6CF5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5885" y="8089160"/>
            <a:ext cx="914400" cy="914400"/>
          </a:xfrm>
          <a:prstGeom prst="rect">
            <a:avLst/>
          </a:prstGeom>
        </p:spPr>
      </p:pic>
      <p:pic>
        <p:nvPicPr>
          <p:cNvPr id="93" name="Graphic 92" descr="Checkbox Crossed with solid fill">
            <a:extLst>
              <a:ext uri="{FF2B5EF4-FFF2-40B4-BE49-F238E27FC236}">
                <a16:creationId xmlns:a16="http://schemas.microsoft.com/office/drawing/2014/main" id="{E309D43F-45B0-70BE-FD66-8ED6CC59F9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5885" y="8953500"/>
            <a:ext cx="914400" cy="914400"/>
          </a:xfrm>
          <a:prstGeom prst="rect">
            <a:avLst/>
          </a:prstGeom>
        </p:spPr>
      </p:pic>
      <p:sp>
        <p:nvSpPr>
          <p:cNvPr id="94" name="Title 1">
            <a:extLst>
              <a:ext uri="{FF2B5EF4-FFF2-40B4-BE49-F238E27FC236}">
                <a16:creationId xmlns:a16="http://schemas.microsoft.com/office/drawing/2014/main" id="{F6C7D1EE-782D-E352-FE2B-1587EE3D8AA4}"/>
              </a:ext>
            </a:extLst>
          </p:cNvPr>
          <p:cNvSpPr txBox="1">
            <a:spLocks/>
          </p:cNvSpPr>
          <p:nvPr/>
        </p:nvSpPr>
        <p:spPr>
          <a:xfrm>
            <a:off x="14974613" y="2124219"/>
            <a:ext cx="3001537" cy="1625089"/>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bg1"/>
                </a:solidFill>
                <a:latin typeface="Montserrat" pitchFamily="2" charset="77"/>
                <a:ea typeface="Roboto" panose="02000000000000000000" pitchFamily="2" charset="0"/>
                <a:cs typeface="Roboto" panose="02000000000000000000" pitchFamily="2" charset="0"/>
              </a:rPr>
              <a:t>Potential program builds</a:t>
            </a:r>
          </a:p>
        </p:txBody>
      </p:sp>
    </p:spTree>
    <p:extLst>
      <p:ext uri="{BB962C8B-B14F-4D97-AF65-F5344CB8AC3E}">
        <p14:creationId xmlns:p14="http://schemas.microsoft.com/office/powerpoint/2010/main" val="7916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3026843" y="410875"/>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3" name="AutoShape 3"/>
          <p:cNvSpPr/>
          <p:nvPr/>
        </p:nvSpPr>
        <p:spPr>
          <a:xfrm>
            <a:off x="3859624" y="5767417"/>
            <a:ext cx="2453446"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grpSp>
        <p:nvGrpSpPr>
          <p:cNvPr id="8" name="Group 8"/>
          <p:cNvGrpSpPr/>
          <p:nvPr/>
        </p:nvGrpSpPr>
        <p:grpSpPr>
          <a:xfrm>
            <a:off x="11311064" y="2753046"/>
            <a:ext cx="7900184" cy="4780907"/>
            <a:chOff x="0" y="0"/>
            <a:chExt cx="10533578" cy="6374543"/>
          </a:xfrm>
        </p:grpSpPr>
        <p:grpSp>
          <p:nvGrpSpPr>
            <p:cNvPr id="9" name="Group 9"/>
            <p:cNvGrpSpPr/>
            <p:nvPr/>
          </p:nvGrpSpPr>
          <p:grpSpPr>
            <a:xfrm>
              <a:off x="0" y="0"/>
              <a:ext cx="10533578" cy="6374543"/>
              <a:chOff x="0" y="0"/>
              <a:chExt cx="2080707" cy="1259169"/>
            </a:xfrm>
          </p:grpSpPr>
          <p:sp>
            <p:nvSpPr>
              <p:cNvPr id="10" name="Freeform 10"/>
              <p:cNvSpPr/>
              <p:nvPr/>
            </p:nvSpPr>
            <p:spPr>
              <a:xfrm>
                <a:off x="0" y="0"/>
                <a:ext cx="2080707" cy="1259169"/>
              </a:xfrm>
              <a:custGeom>
                <a:avLst/>
                <a:gdLst/>
                <a:ahLst/>
                <a:cxnLst/>
                <a:rect l="l" t="t" r="r" b="b"/>
                <a:pathLst>
                  <a:path w="2080707" h="1259169">
                    <a:moveTo>
                      <a:pt x="4900" y="0"/>
                    </a:moveTo>
                    <a:lnTo>
                      <a:pt x="2075807" y="0"/>
                    </a:lnTo>
                    <a:cubicBezTo>
                      <a:pt x="2077107" y="0"/>
                      <a:pt x="2078353" y="516"/>
                      <a:pt x="2079272" y="1435"/>
                    </a:cubicBezTo>
                    <a:cubicBezTo>
                      <a:pt x="2080191" y="2354"/>
                      <a:pt x="2080707" y="3600"/>
                      <a:pt x="2080707" y="4900"/>
                    </a:cubicBezTo>
                    <a:lnTo>
                      <a:pt x="2080707" y="1254269"/>
                    </a:lnTo>
                    <a:cubicBezTo>
                      <a:pt x="2080707" y="1255569"/>
                      <a:pt x="2080191" y="1256815"/>
                      <a:pt x="2079272" y="1257734"/>
                    </a:cubicBezTo>
                    <a:cubicBezTo>
                      <a:pt x="2078353" y="1258653"/>
                      <a:pt x="2077107" y="1259169"/>
                      <a:pt x="2075807" y="1259169"/>
                    </a:cubicBezTo>
                    <a:lnTo>
                      <a:pt x="4900" y="1259169"/>
                    </a:lnTo>
                    <a:cubicBezTo>
                      <a:pt x="3600" y="1259169"/>
                      <a:pt x="2354" y="1258653"/>
                      <a:pt x="1435" y="1257734"/>
                    </a:cubicBezTo>
                    <a:cubicBezTo>
                      <a:pt x="516" y="1256815"/>
                      <a:pt x="0" y="1255569"/>
                      <a:pt x="0" y="1254269"/>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11" name="TextBox 11"/>
              <p:cNvSpPr txBox="1"/>
              <p:nvPr/>
            </p:nvSpPr>
            <p:spPr>
              <a:xfrm>
                <a:off x="0" y="-161925"/>
                <a:ext cx="2080707" cy="1421094"/>
              </a:xfrm>
              <a:prstGeom prst="rect">
                <a:avLst/>
              </a:prstGeom>
            </p:spPr>
            <p:txBody>
              <a:bodyPr lIns="50800" tIns="50800" rIns="50800" bIns="50800" rtlCol="0" anchor="ctr"/>
              <a:lstStyle/>
              <a:p>
                <a:pPr algn="ctr">
                  <a:lnSpc>
                    <a:spcPts val="3891"/>
                  </a:lnSpc>
                </a:pPr>
                <a:endParaRPr dirty="0">
                  <a:latin typeface="Montserrat" pitchFamily="2" charset="77"/>
                </a:endParaRPr>
              </a:p>
            </p:txBody>
          </p:sp>
        </p:grpSp>
        <p:grpSp>
          <p:nvGrpSpPr>
            <p:cNvPr id="12" name="Group 12"/>
            <p:cNvGrpSpPr/>
            <p:nvPr/>
          </p:nvGrpSpPr>
          <p:grpSpPr>
            <a:xfrm>
              <a:off x="1293938" y="2403217"/>
              <a:ext cx="784054" cy="78405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400"/>
              </a:solidFill>
            </p:spPr>
            <p:txBody>
              <a:bodyPr/>
              <a:lstStyle/>
              <a:p>
                <a:endParaRPr lang="en-US" dirty="0">
                  <a:latin typeface="Montserrat" pitchFamily="2" charset="77"/>
                </a:endParaRPr>
              </a:p>
            </p:txBody>
          </p:sp>
          <p:sp>
            <p:nvSpPr>
              <p:cNvPr id="14" name="TextBox 14"/>
              <p:cNvSpPr txBox="1"/>
              <p:nvPr/>
            </p:nvSpPr>
            <p:spPr>
              <a:xfrm>
                <a:off x="76200" y="-9525"/>
                <a:ext cx="660400" cy="746125"/>
              </a:xfrm>
              <a:prstGeom prst="rect">
                <a:avLst/>
              </a:prstGeom>
            </p:spPr>
            <p:txBody>
              <a:bodyPr lIns="50800" tIns="50800" rIns="50800" bIns="50800" rtlCol="0" anchor="ctr"/>
              <a:lstStyle/>
              <a:p>
                <a:pPr algn="ctr">
                  <a:lnSpc>
                    <a:spcPts val="3000"/>
                  </a:lnSpc>
                </a:pPr>
                <a:endParaRPr dirty="0">
                  <a:latin typeface="Montserrat" pitchFamily="2" charset="77"/>
                </a:endParaRPr>
              </a:p>
            </p:txBody>
          </p:sp>
        </p:grpSp>
        <p:sp>
          <p:nvSpPr>
            <p:cNvPr id="15" name="TextBox 15"/>
            <p:cNvSpPr txBox="1"/>
            <p:nvPr/>
          </p:nvSpPr>
          <p:spPr>
            <a:xfrm>
              <a:off x="2268492" y="2534114"/>
              <a:ext cx="5662489" cy="484294"/>
            </a:xfrm>
            <a:prstGeom prst="rect">
              <a:avLst/>
            </a:prstGeom>
          </p:spPr>
          <p:txBody>
            <a:bodyPr lIns="0" tIns="0" rIns="0" bIns="0" rtlCol="0" anchor="t">
              <a:spAutoFit/>
            </a:bodyPr>
            <a:lstStyle/>
            <a:p>
              <a:pPr algn="l">
                <a:lnSpc>
                  <a:spcPts val="3079"/>
                </a:lnSpc>
                <a:spcBef>
                  <a:spcPct val="0"/>
                </a:spcBef>
              </a:pPr>
              <a:r>
                <a:rPr lang="en-US" sz="2199" b="1">
                  <a:solidFill>
                    <a:srgbClr val="071F38"/>
                  </a:solidFill>
                  <a:latin typeface="Montserrat Bold"/>
                  <a:ea typeface="Montserrat Bold"/>
                  <a:cs typeface="Montserrat Bold"/>
                  <a:sym typeface="Montserrat Bold"/>
                </a:rPr>
                <a:t>800-610-1858</a:t>
              </a:r>
            </a:p>
          </p:txBody>
        </p:sp>
        <p:sp>
          <p:nvSpPr>
            <p:cNvPr id="16" name="Freeform 16"/>
            <p:cNvSpPr/>
            <p:nvPr/>
          </p:nvSpPr>
          <p:spPr>
            <a:xfrm>
              <a:off x="1505745" y="2615024"/>
              <a:ext cx="360440" cy="360440"/>
            </a:xfrm>
            <a:custGeom>
              <a:avLst/>
              <a:gdLst/>
              <a:ahLst/>
              <a:cxnLst/>
              <a:rect l="l" t="t" r="r" b="b"/>
              <a:pathLst>
                <a:path w="360440" h="360440">
                  <a:moveTo>
                    <a:pt x="0" y="0"/>
                  </a:moveTo>
                  <a:lnTo>
                    <a:pt x="360440" y="0"/>
                  </a:lnTo>
                  <a:lnTo>
                    <a:pt x="360440" y="360441"/>
                  </a:lnTo>
                  <a:lnTo>
                    <a:pt x="0" y="360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Montserrat" pitchFamily="2" charset="77"/>
              </a:endParaRPr>
            </a:p>
          </p:txBody>
        </p:sp>
        <p:grpSp>
          <p:nvGrpSpPr>
            <p:cNvPr id="17" name="Group 17"/>
            <p:cNvGrpSpPr/>
            <p:nvPr/>
          </p:nvGrpSpPr>
          <p:grpSpPr>
            <a:xfrm>
              <a:off x="1293938" y="4581133"/>
              <a:ext cx="784054" cy="78405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400"/>
              </a:solidFill>
            </p:spPr>
            <p:txBody>
              <a:bodyPr/>
              <a:lstStyle/>
              <a:p>
                <a:endParaRPr lang="en-US" dirty="0">
                  <a:latin typeface="Montserrat" pitchFamily="2" charset="77"/>
                </a:endParaRPr>
              </a:p>
            </p:txBody>
          </p:sp>
          <p:sp>
            <p:nvSpPr>
              <p:cNvPr id="19" name="TextBox 19"/>
              <p:cNvSpPr txBox="1"/>
              <p:nvPr/>
            </p:nvSpPr>
            <p:spPr>
              <a:xfrm>
                <a:off x="76200" y="-9525"/>
                <a:ext cx="660400" cy="746125"/>
              </a:xfrm>
              <a:prstGeom prst="rect">
                <a:avLst/>
              </a:prstGeom>
            </p:spPr>
            <p:txBody>
              <a:bodyPr lIns="50800" tIns="50800" rIns="50800" bIns="50800" rtlCol="0" anchor="ctr"/>
              <a:lstStyle/>
              <a:p>
                <a:pPr algn="ctr">
                  <a:lnSpc>
                    <a:spcPts val="3000"/>
                  </a:lnSpc>
                </a:pPr>
                <a:endParaRPr dirty="0">
                  <a:latin typeface="Montserrat" pitchFamily="2" charset="77"/>
                </a:endParaRPr>
              </a:p>
            </p:txBody>
          </p:sp>
        </p:grpSp>
        <p:sp>
          <p:nvSpPr>
            <p:cNvPr id="20" name="Freeform 20"/>
            <p:cNvSpPr/>
            <p:nvPr/>
          </p:nvSpPr>
          <p:spPr>
            <a:xfrm>
              <a:off x="1440602" y="4727899"/>
              <a:ext cx="490726" cy="490522"/>
            </a:xfrm>
            <a:custGeom>
              <a:avLst/>
              <a:gdLst/>
              <a:ahLst/>
              <a:cxnLst/>
              <a:rect l="l" t="t" r="r" b="b"/>
              <a:pathLst>
                <a:path w="490726" h="490522">
                  <a:moveTo>
                    <a:pt x="0" y="0"/>
                  </a:moveTo>
                  <a:lnTo>
                    <a:pt x="490726" y="0"/>
                  </a:lnTo>
                  <a:lnTo>
                    <a:pt x="490726" y="490522"/>
                  </a:lnTo>
                  <a:lnTo>
                    <a:pt x="0" y="4905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Montserrat" pitchFamily="2" charset="77"/>
              </a:endParaRPr>
            </a:p>
          </p:txBody>
        </p:sp>
        <p:sp>
          <p:nvSpPr>
            <p:cNvPr id="21" name="TextBox 21"/>
            <p:cNvSpPr txBox="1"/>
            <p:nvPr/>
          </p:nvSpPr>
          <p:spPr>
            <a:xfrm>
              <a:off x="2268492" y="4712029"/>
              <a:ext cx="5662489" cy="484294"/>
            </a:xfrm>
            <a:prstGeom prst="rect">
              <a:avLst/>
            </a:prstGeom>
          </p:spPr>
          <p:txBody>
            <a:bodyPr lIns="0" tIns="0" rIns="0" bIns="0" rtlCol="0" anchor="t">
              <a:spAutoFit/>
            </a:bodyPr>
            <a:lstStyle/>
            <a:p>
              <a:pPr algn="l">
                <a:lnSpc>
                  <a:spcPts val="3079"/>
                </a:lnSpc>
                <a:spcBef>
                  <a:spcPct val="0"/>
                </a:spcBef>
              </a:pPr>
              <a:r>
                <a:rPr lang="en-US" sz="2199" b="1">
                  <a:solidFill>
                    <a:srgbClr val="071F38"/>
                  </a:solidFill>
                  <a:latin typeface="Montserrat Bold"/>
                  <a:ea typeface="Montserrat Bold"/>
                  <a:cs typeface="Montserrat Bold"/>
                  <a:sym typeface="Montserrat Bold"/>
                </a:rPr>
                <a:t>stactive.com</a:t>
              </a:r>
            </a:p>
          </p:txBody>
        </p:sp>
        <p:grpSp>
          <p:nvGrpSpPr>
            <p:cNvPr id="22" name="Group 22"/>
            <p:cNvGrpSpPr/>
            <p:nvPr/>
          </p:nvGrpSpPr>
          <p:grpSpPr>
            <a:xfrm>
              <a:off x="1293938" y="3492072"/>
              <a:ext cx="784054" cy="78405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400"/>
              </a:solidFill>
            </p:spPr>
            <p:txBody>
              <a:bodyPr/>
              <a:lstStyle/>
              <a:p>
                <a:endParaRPr lang="en-US" dirty="0">
                  <a:latin typeface="Montserrat" pitchFamily="2" charset="77"/>
                </a:endParaRPr>
              </a:p>
            </p:txBody>
          </p:sp>
          <p:sp>
            <p:nvSpPr>
              <p:cNvPr id="24" name="TextBox 24"/>
              <p:cNvSpPr txBox="1"/>
              <p:nvPr/>
            </p:nvSpPr>
            <p:spPr>
              <a:xfrm>
                <a:off x="76200" y="-9525"/>
                <a:ext cx="660400" cy="746125"/>
              </a:xfrm>
              <a:prstGeom prst="rect">
                <a:avLst/>
              </a:prstGeom>
            </p:spPr>
            <p:txBody>
              <a:bodyPr lIns="50800" tIns="50800" rIns="50800" bIns="50800" rtlCol="0" anchor="ctr"/>
              <a:lstStyle/>
              <a:p>
                <a:pPr algn="ctr">
                  <a:lnSpc>
                    <a:spcPts val="3000"/>
                  </a:lnSpc>
                </a:pPr>
                <a:endParaRPr dirty="0">
                  <a:latin typeface="Montserrat" pitchFamily="2" charset="77"/>
                </a:endParaRPr>
              </a:p>
            </p:txBody>
          </p:sp>
        </p:grpSp>
        <p:sp>
          <p:nvSpPr>
            <p:cNvPr id="25" name="Freeform 25"/>
            <p:cNvSpPr/>
            <p:nvPr/>
          </p:nvSpPr>
          <p:spPr>
            <a:xfrm>
              <a:off x="1475338" y="3749034"/>
              <a:ext cx="421253" cy="270128"/>
            </a:xfrm>
            <a:custGeom>
              <a:avLst/>
              <a:gdLst/>
              <a:ahLst/>
              <a:cxnLst/>
              <a:rect l="l" t="t" r="r" b="b"/>
              <a:pathLst>
                <a:path w="421253" h="270128">
                  <a:moveTo>
                    <a:pt x="0" y="0"/>
                  </a:moveTo>
                  <a:lnTo>
                    <a:pt x="421253" y="0"/>
                  </a:lnTo>
                  <a:lnTo>
                    <a:pt x="421253" y="270129"/>
                  </a:lnTo>
                  <a:lnTo>
                    <a:pt x="0" y="2701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latin typeface="Montserrat" pitchFamily="2" charset="77"/>
              </a:endParaRPr>
            </a:p>
          </p:txBody>
        </p:sp>
        <p:sp>
          <p:nvSpPr>
            <p:cNvPr id="26" name="TextBox 26"/>
            <p:cNvSpPr txBox="1"/>
            <p:nvPr/>
          </p:nvSpPr>
          <p:spPr>
            <a:xfrm>
              <a:off x="2268492" y="3622968"/>
              <a:ext cx="5662489" cy="484294"/>
            </a:xfrm>
            <a:prstGeom prst="rect">
              <a:avLst/>
            </a:prstGeom>
          </p:spPr>
          <p:txBody>
            <a:bodyPr lIns="0" tIns="0" rIns="0" bIns="0" rtlCol="0" anchor="t">
              <a:spAutoFit/>
            </a:bodyPr>
            <a:lstStyle/>
            <a:p>
              <a:pPr algn="l">
                <a:lnSpc>
                  <a:spcPts val="3079"/>
                </a:lnSpc>
                <a:spcBef>
                  <a:spcPct val="0"/>
                </a:spcBef>
              </a:pPr>
              <a:r>
                <a:rPr lang="en-US" sz="2199" b="1">
                  <a:solidFill>
                    <a:srgbClr val="071F38"/>
                  </a:solidFill>
                  <a:latin typeface="Montserrat Bold"/>
                  <a:ea typeface="Montserrat Bold"/>
                  <a:cs typeface="Montserrat Bold"/>
                  <a:sym typeface="Montserrat Bold"/>
                </a:rPr>
                <a:t>info@stactive.com</a:t>
              </a:r>
            </a:p>
          </p:txBody>
        </p:sp>
        <p:sp>
          <p:nvSpPr>
            <p:cNvPr id="27" name="TextBox 27"/>
            <p:cNvSpPr txBox="1"/>
            <p:nvPr/>
          </p:nvSpPr>
          <p:spPr>
            <a:xfrm>
              <a:off x="1293938" y="770092"/>
              <a:ext cx="6637043" cy="933450"/>
            </a:xfrm>
            <a:prstGeom prst="rect">
              <a:avLst/>
            </a:prstGeom>
          </p:spPr>
          <p:txBody>
            <a:bodyPr lIns="0" tIns="0" rIns="0" bIns="0" rtlCol="0" anchor="t">
              <a:spAutoFit/>
            </a:bodyPr>
            <a:lstStyle/>
            <a:p>
              <a:pPr algn="l">
                <a:lnSpc>
                  <a:spcPts val="5625"/>
                </a:lnSpc>
              </a:pPr>
              <a:r>
                <a:rPr lang="en-US" sz="4500" b="1" spc="175" dirty="0">
                  <a:solidFill>
                    <a:srgbClr val="071F38"/>
                  </a:solidFill>
                  <a:latin typeface="Montserrat" pitchFamily="2" charset="77"/>
                  <a:ea typeface="Montserrat Bold"/>
                  <a:cs typeface="Montserrat Bold"/>
                  <a:sym typeface="Montserrat Bold"/>
                </a:rPr>
                <a:t>Thank you</a:t>
              </a:r>
            </a:p>
          </p:txBody>
        </p:sp>
      </p:grpSp>
      <p:sp>
        <p:nvSpPr>
          <p:cNvPr id="28" name="TextBox 28"/>
          <p:cNvSpPr txBox="1"/>
          <p:nvPr/>
        </p:nvSpPr>
        <p:spPr>
          <a:xfrm>
            <a:off x="1136255" y="4031421"/>
            <a:ext cx="7900184" cy="849656"/>
          </a:xfrm>
          <a:prstGeom prst="rect">
            <a:avLst/>
          </a:prstGeom>
        </p:spPr>
        <p:txBody>
          <a:bodyPr wrap="square" lIns="0" tIns="0" rIns="0" bIns="0" rtlCol="0" anchor="t">
            <a:spAutoFit/>
          </a:bodyPr>
          <a:lstStyle/>
          <a:p>
            <a:pPr algn="ctr">
              <a:lnSpc>
                <a:spcPts val="6250"/>
              </a:lnSpc>
            </a:pPr>
            <a:r>
              <a:rPr lang="en-US" sz="7200" b="1" dirty="0">
                <a:solidFill>
                  <a:srgbClr val="FFFBFA"/>
                </a:solidFill>
                <a:latin typeface="Montserrat" pitchFamily="2" charset="77"/>
                <a:ea typeface="Montserrat Bold"/>
                <a:cs typeface="Montserrat Bold"/>
                <a:sym typeface="Montserrat Bold"/>
              </a:rPr>
              <a:t>Questions?</a:t>
            </a:r>
          </a:p>
        </p:txBody>
      </p:sp>
      <p:sp>
        <p:nvSpPr>
          <p:cNvPr id="34" name="Freeform 4">
            <a:extLst>
              <a:ext uri="{FF2B5EF4-FFF2-40B4-BE49-F238E27FC236}">
                <a16:creationId xmlns:a16="http://schemas.microsoft.com/office/drawing/2014/main" id="{47634EF6-8BE6-11D9-259E-197CEE090C53}"/>
              </a:ext>
            </a:extLst>
          </p:cNvPr>
          <p:cNvSpPr/>
          <p:nvPr/>
        </p:nvSpPr>
        <p:spPr>
          <a:xfrm>
            <a:off x="15849600" y="952245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11"/>
            <a:stretch>
              <a:fillRect l="-23667" t="-116543" r="-18416" b="-131533"/>
            </a:stretch>
          </a:blipFill>
        </p:spPr>
        <p:txBody>
          <a:bodyPr/>
          <a:lstStyle/>
          <a:p>
            <a:endParaRPr lang="en-US" dirty="0">
              <a:latin typeface="Montserrat"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a:extLst>
            <a:ext uri="{FF2B5EF4-FFF2-40B4-BE49-F238E27FC236}">
              <a16:creationId xmlns:a16="http://schemas.microsoft.com/office/drawing/2014/main" id="{2CB208E1-AA56-992E-CAF5-34AA3C1C20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6511F3-3825-D879-B9D0-0BD192DFBB76}"/>
              </a:ext>
            </a:extLst>
          </p:cNvPr>
          <p:cNvSpPr>
            <a:spLocks noGrp="1" noRot="1" noMove="1" noResize="1" noEditPoints="1" noAdjustHandles="1" noChangeArrowheads="1" noChangeShapeType="1"/>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8" name="Freeform 4">
            <a:extLst>
              <a:ext uri="{FF2B5EF4-FFF2-40B4-BE49-F238E27FC236}">
                <a16:creationId xmlns:a16="http://schemas.microsoft.com/office/drawing/2014/main" id="{BF3C0194-BF6B-8088-68BF-07903DEEFD4B}"/>
              </a:ext>
            </a:extLst>
          </p:cNvPr>
          <p:cNvSpPr/>
          <p:nvPr/>
        </p:nvSpPr>
        <p:spPr>
          <a:xfrm>
            <a:off x="15849600" y="952245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5"/>
            <a:stretch>
              <a:fillRect l="-23667" t="-116543" r="-18416" b="-131533"/>
            </a:stretch>
          </a:blipFill>
        </p:spPr>
        <p:txBody>
          <a:bodyPr/>
          <a:lstStyle/>
          <a:p>
            <a:endParaRPr lang="en-US" dirty="0">
              <a:latin typeface="Montserrat" pitchFamily="2" charset="77"/>
            </a:endParaRPr>
          </a:p>
        </p:txBody>
      </p:sp>
      <p:cxnSp>
        <p:nvCxnSpPr>
          <p:cNvPr id="7" name="Straight Connector 6">
            <a:extLst>
              <a:ext uri="{FF2B5EF4-FFF2-40B4-BE49-F238E27FC236}">
                <a16:creationId xmlns:a16="http://schemas.microsoft.com/office/drawing/2014/main" id="{E0BB1767-633D-B37D-8FFE-7E8E6D69E3B9}"/>
              </a:ext>
            </a:extLst>
          </p:cNvPr>
          <p:cNvCxnSpPr/>
          <p:nvPr/>
        </p:nvCxnSpPr>
        <p:spPr>
          <a:xfrm>
            <a:off x="685800" y="1723036"/>
            <a:ext cx="16535400"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 name="TextBox 4">
            <a:extLst>
              <a:ext uri="{FF2B5EF4-FFF2-40B4-BE49-F238E27FC236}">
                <a16:creationId xmlns:a16="http://schemas.microsoft.com/office/drawing/2014/main" id="{59BF1AA7-2F71-2EAF-70AB-71668D1C753E}"/>
              </a:ext>
            </a:extLst>
          </p:cNvPr>
          <p:cNvSpPr txBox="1"/>
          <p:nvPr/>
        </p:nvSpPr>
        <p:spPr>
          <a:xfrm>
            <a:off x="659296" y="103864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1980s-Early 2000s:</a:t>
            </a:r>
          </a:p>
        </p:txBody>
      </p:sp>
      <p:sp>
        <p:nvSpPr>
          <p:cNvPr id="11" name="TextBox 4">
            <a:extLst>
              <a:ext uri="{FF2B5EF4-FFF2-40B4-BE49-F238E27FC236}">
                <a16:creationId xmlns:a16="http://schemas.microsoft.com/office/drawing/2014/main" id="{69612D0D-C902-0639-9863-BC0F9F921E99}"/>
              </a:ext>
            </a:extLst>
          </p:cNvPr>
          <p:cNvSpPr txBox="1"/>
          <p:nvPr/>
        </p:nvSpPr>
        <p:spPr>
          <a:xfrm>
            <a:off x="659296" y="1883241"/>
            <a:ext cx="6848796"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The Foundations of</a:t>
            </a:r>
          </a:p>
          <a:p>
            <a:pPr algn="l"/>
            <a:r>
              <a:rPr lang="en-US" sz="2400" b="1" dirty="0">
                <a:solidFill>
                  <a:srgbClr val="EA6400"/>
                </a:solidFill>
                <a:latin typeface="Montserrat" pitchFamily="2" charset="77"/>
                <a:sym typeface="Montserrat Bold"/>
              </a:rPr>
              <a:t>Cyber Regulation</a:t>
            </a:r>
          </a:p>
        </p:txBody>
      </p:sp>
      <p:sp>
        <p:nvSpPr>
          <p:cNvPr id="16" name="TextBox 4">
            <a:extLst>
              <a:ext uri="{FF2B5EF4-FFF2-40B4-BE49-F238E27FC236}">
                <a16:creationId xmlns:a16="http://schemas.microsoft.com/office/drawing/2014/main" id="{2BE14804-81ED-D447-35C1-361072F003CB}"/>
              </a:ext>
            </a:extLst>
          </p:cNvPr>
          <p:cNvSpPr txBox="1"/>
          <p:nvPr/>
        </p:nvSpPr>
        <p:spPr>
          <a:xfrm>
            <a:off x="6913044" y="103367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Mid-2000s to Early 2010s:</a:t>
            </a:r>
          </a:p>
        </p:txBody>
      </p:sp>
      <p:sp>
        <p:nvSpPr>
          <p:cNvPr id="17" name="TextBox 4">
            <a:extLst>
              <a:ext uri="{FF2B5EF4-FFF2-40B4-BE49-F238E27FC236}">
                <a16:creationId xmlns:a16="http://schemas.microsoft.com/office/drawing/2014/main" id="{3B97AE03-1751-6443-8AAB-BB662AA229A3}"/>
              </a:ext>
            </a:extLst>
          </p:cNvPr>
          <p:cNvSpPr txBox="1"/>
          <p:nvPr/>
        </p:nvSpPr>
        <p:spPr>
          <a:xfrm>
            <a:off x="6913044" y="1878271"/>
            <a:ext cx="4593156"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Expanding Regulatory Focus on Cybersecurity</a:t>
            </a:r>
          </a:p>
        </p:txBody>
      </p:sp>
      <p:sp>
        <p:nvSpPr>
          <p:cNvPr id="19" name="TextBox 4">
            <a:extLst>
              <a:ext uri="{FF2B5EF4-FFF2-40B4-BE49-F238E27FC236}">
                <a16:creationId xmlns:a16="http://schemas.microsoft.com/office/drawing/2014/main" id="{1F1FEF61-7E79-443E-07EE-49AA9CBE6660}"/>
              </a:ext>
            </a:extLst>
          </p:cNvPr>
          <p:cNvSpPr txBox="1"/>
          <p:nvPr/>
        </p:nvSpPr>
        <p:spPr>
          <a:xfrm>
            <a:off x="12801600" y="102870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2015-2020:</a:t>
            </a:r>
          </a:p>
        </p:txBody>
      </p:sp>
      <p:sp>
        <p:nvSpPr>
          <p:cNvPr id="20" name="TextBox 4">
            <a:extLst>
              <a:ext uri="{FF2B5EF4-FFF2-40B4-BE49-F238E27FC236}">
                <a16:creationId xmlns:a16="http://schemas.microsoft.com/office/drawing/2014/main" id="{D51DF102-E054-F0C8-7F32-FC9350974B1C}"/>
              </a:ext>
            </a:extLst>
          </p:cNvPr>
          <p:cNvSpPr txBox="1"/>
          <p:nvPr/>
        </p:nvSpPr>
        <p:spPr>
          <a:xfrm>
            <a:off x="12801600" y="1873301"/>
            <a:ext cx="4219261"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Cyber Attacks Drive Stricter Regulations</a:t>
            </a:r>
          </a:p>
        </p:txBody>
      </p:sp>
      <p:cxnSp>
        <p:nvCxnSpPr>
          <p:cNvPr id="22" name="Straight Connector 21">
            <a:extLst>
              <a:ext uri="{FF2B5EF4-FFF2-40B4-BE49-F238E27FC236}">
                <a16:creationId xmlns:a16="http://schemas.microsoft.com/office/drawing/2014/main" id="{5CB64132-A9DA-0E26-7A49-D8ECD69D0987}"/>
              </a:ext>
            </a:extLst>
          </p:cNvPr>
          <p:cNvCxnSpPr>
            <a:cxnSpLocks/>
            <a:endCxn id="28" idx="3"/>
          </p:cNvCxnSpPr>
          <p:nvPr/>
        </p:nvCxnSpPr>
        <p:spPr>
          <a:xfrm>
            <a:off x="685800" y="6015328"/>
            <a:ext cx="7065364" cy="1"/>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25" name="TextBox 4">
            <a:extLst>
              <a:ext uri="{FF2B5EF4-FFF2-40B4-BE49-F238E27FC236}">
                <a16:creationId xmlns:a16="http://schemas.microsoft.com/office/drawing/2014/main" id="{179A4500-844F-499C-3E8B-0A1F134B4256}"/>
              </a:ext>
            </a:extLst>
          </p:cNvPr>
          <p:cNvSpPr txBox="1"/>
          <p:nvPr/>
        </p:nvSpPr>
        <p:spPr>
          <a:xfrm>
            <a:off x="685800" y="535862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2021-Present</a:t>
            </a:r>
          </a:p>
        </p:txBody>
      </p:sp>
      <p:sp>
        <p:nvSpPr>
          <p:cNvPr id="26" name="TextBox 4">
            <a:extLst>
              <a:ext uri="{FF2B5EF4-FFF2-40B4-BE49-F238E27FC236}">
                <a16:creationId xmlns:a16="http://schemas.microsoft.com/office/drawing/2014/main" id="{ED8BF56F-B974-3393-05C3-1B36FD4F3DE0}"/>
              </a:ext>
            </a:extLst>
          </p:cNvPr>
          <p:cNvSpPr txBox="1"/>
          <p:nvPr/>
        </p:nvSpPr>
        <p:spPr>
          <a:xfrm>
            <a:off x="685800" y="6203221"/>
            <a:ext cx="4876800"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Compliance Becomes a Business Imperative</a:t>
            </a:r>
          </a:p>
        </p:txBody>
      </p:sp>
      <p:sp>
        <p:nvSpPr>
          <p:cNvPr id="27" name="TextBox 5">
            <a:extLst>
              <a:ext uri="{FF2B5EF4-FFF2-40B4-BE49-F238E27FC236}">
                <a16:creationId xmlns:a16="http://schemas.microsoft.com/office/drawing/2014/main" id="{B079FD2B-18DA-515B-6CFB-8209B71A0105}"/>
              </a:ext>
            </a:extLst>
          </p:cNvPr>
          <p:cNvSpPr txBox="1"/>
          <p:nvPr/>
        </p:nvSpPr>
        <p:spPr>
          <a:xfrm>
            <a:off x="8790767" y="5768989"/>
            <a:ext cx="8231231" cy="1477328"/>
          </a:xfrm>
          <a:prstGeom prst="rect">
            <a:avLst/>
          </a:prstGeom>
        </p:spPr>
        <p:txBody>
          <a:bodyPr wrap="square" lIns="0" tIns="0" rIns="0" bIns="0" rtlCol="0" anchor="t">
            <a:spAutoFit/>
          </a:bodyPr>
          <a:lstStyle/>
          <a:p>
            <a:r>
              <a:rPr lang="en-US" sz="4800" b="1" dirty="0">
                <a:solidFill>
                  <a:srgbClr val="FFFBFA"/>
                </a:solidFill>
                <a:latin typeface="Montserrat" pitchFamily="2" charset="77"/>
                <a:ea typeface="Montserrat Bold"/>
                <a:cs typeface="Montserrat Bold"/>
                <a:sym typeface="Montserrat Bold"/>
              </a:rPr>
              <a:t>Businesses are operating in a different era.</a:t>
            </a:r>
          </a:p>
        </p:txBody>
      </p:sp>
      <p:sp>
        <p:nvSpPr>
          <p:cNvPr id="28" name="Triangle 27">
            <a:extLst>
              <a:ext uri="{FF2B5EF4-FFF2-40B4-BE49-F238E27FC236}">
                <a16:creationId xmlns:a16="http://schemas.microsoft.com/office/drawing/2014/main" id="{F6357D56-94C3-83E8-6DC0-C56DEF5525D7}"/>
              </a:ext>
            </a:extLst>
          </p:cNvPr>
          <p:cNvSpPr/>
          <p:nvPr/>
        </p:nvSpPr>
        <p:spPr>
          <a:xfrm rot="5400000">
            <a:off x="7732023" y="5895700"/>
            <a:ext cx="277538" cy="239257"/>
          </a:xfrm>
          <a:prstGeom prst="triangle">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9">
            <a:extLst>
              <a:ext uri="{FF2B5EF4-FFF2-40B4-BE49-F238E27FC236}">
                <a16:creationId xmlns:a16="http://schemas.microsoft.com/office/drawing/2014/main" id="{E89B2EEE-2A39-DDA4-B944-A6DCD7CE60C1}"/>
              </a:ext>
            </a:extLst>
          </p:cNvPr>
          <p:cNvSpPr txBox="1"/>
          <p:nvPr/>
        </p:nvSpPr>
        <p:spPr>
          <a:xfrm>
            <a:off x="659296" y="2815576"/>
            <a:ext cx="5208104" cy="1476815"/>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The Morris Worm: </a:t>
            </a:r>
            <a:r>
              <a:rPr lang="en-US" sz="2399" dirty="0">
                <a:solidFill>
                  <a:schemeClr val="bg1"/>
                </a:solidFill>
                <a:latin typeface="Montserrat" pitchFamily="2" charset="77"/>
                <a:ea typeface="Montserrat"/>
                <a:cs typeface="Montserrat"/>
                <a:sym typeface="Montserrat"/>
              </a:rPr>
              <a:t>One of the first computer worms to spread across the internet, causing widespread disruption.</a:t>
            </a:r>
          </a:p>
        </p:txBody>
      </p:sp>
      <p:sp>
        <p:nvSpPr>
          <p:cNvPr id="4" name="TextBox 19">
            <a:extLst>
              <a:ext uri="{FF2B5EF4-FFF2-40B4-BE49-F238E27FC236}">
                <a16:creationId xmlns:a16="http://schemas.microsoft.com/office/drawing/2014/main" id="{2CED9784-1FFF-3B04-2995-D1477C67EB9F}"/>
              </a:ext>
            </a:extLst>
          </p:cNvPr>
          <p:cNvSpPr txBox="1"/>
          <p:nvPr/>
        </p:nvSpPr>
        <p:spPr>
          <a:xfrm>
            <a:off x="6913044" y="2815575"/>
            <a:ext cx="4821756" cy="1476815"/>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TJX Data Breach: </a:t>
            </a:r>
            <a:r>
              <a:rPr lang="en-US" sz="2399" dirty="0">
                <a:solidFill>
                  <a:schemeClr val="bg1"/>
                </a:solidFill>
                <a:latin typeface="Montserrat" pitchFamily="2" charset="77"/>
                <a:ea typeface="Montserrat"/>
                <a:cs typeface="Montserrat"/>
                <a:sym typeface="Montserrat"/>
              </a:rPr>
              <a:t>One of the first large-scale retail breaches, exposing 45+ million credit card numbers.</a:t>
            </a:r>
          </a:p>
        </p:txBody>
      </p:sp>
      <p:sp>
        <p:nvSpPr>
          <p:cNvPr id="5" name="TextBox 19">
            <a:extLst>
              <a:ext uri="{FF2B5EF4-FFF2-40B4-BE49-F238E27FC236}">
                <a16:creationId xmlns:a16="http://schemas.microsoft.com/office/drawing/2014/main" id="{E2DB4E71-4E78-C09C-2AC0-9FD8FFC1D5B4}"/>
              </a:ext>
            </a:extLst>
          </p:cNvPr>
          <p:cNvSpPr txBox="1"/>
          <p:nvPr/>
        </p:nvSpPr>
        <p:spPr>
          <a:xfrm>
            <a:off x="12801600" y="2815575"/>
            <a:ext cx="4821756" cy="2215222"/>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SolarWinds Attack: </a:t>
            </a:r>
            <a:r>
              <a:rPr lang="en-US" sz="2399" dirty="0">
                <a:solidFill>
                  <a:schemeClr val="bg1"/>
                </a:solidFill>
                <a:latin typeface="Montserrat" pitchFamily="2" charset="77"/>
                <a:ea typeface="Montserrat"/>
                <a:cs typeface="Montserrat"/>
                <a:sym typeface="Montserrat"/>
              </a:rPr>
              <a:t>A nation-state attack compromised U.S. gov. agencies and private companies, showing the dangers of supply chain vulnerabilities.</a:t>
            </a:r>
          </a:p>
        </p:txBody>
      </p:sp>
      <p:sp>
        <p:nvSpPr>
          <p:cNvPr id="6" name="TextBox 19">
            <a:extLst>
              <a:ext uri="{FF2B5EF4-FFF2-40B4-BE49-F238E27FC236}">
                <a16:creationId xmlns:a16="http://schemas.microsoft.com/office/drawing/2014/main" id="{AEB449DB-F79D-FD28-455F-1E7C665595AD}"/>
              </a:ext>
            </a:extLst>
          </p:cNvPr>
          <p:cNvSpPr txBox="1"/>
          <p:nvPr/>
        </p:nvSpPr>
        <p:spPr>
          <a:xfrm>
            <a:off x="659296" y="7128213"/>
            <a:ext cx="4821756" cy="2215222"/>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Colonial Pipeline Ransomware Attack: </a:t>
            </a:r>
            <a:r>
              <a:rPr lang="en-US" sz="2399" dirty="0">
                <a:solidFill>
                  <a:schemeClr val="bg1"/>
                </a:solidFill>
                <a:latin typeface="Montserrat" pitchFamily="2" charset="77"/>
                <a:ea typeface="Montserrat"/>
                <a:cs typeface="Montserrat"/>
                <a:sym typeface="Montserrat"/>
              </a:rPr>
              <a:t>A major ransomware attack disrupted fuel supplies on the U.S. East Coast, prompting executive actions on cybersecurity.</a:t>
            </a:r>
          </a:p>
        </p:txBody>
      </p:sp>
    </p:spTree>
    <p:extLst>
      <p:ext uri="{BB962C8B-B14F-4D97-AF65-F5344CB8AC3E}">
        <p14:creationId xmlns:p14="http://schemas.microsoft.com/office/powerpoint/2010/main" val="33569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3" name="AutoShape 3"/>
          <p:cNvSpPr/>
          <p:nvPr/>
        </p:nvSpPr>
        <p:spPr>
          <a:xfrm>
            <a:off x="7917277" y="5235934"/>
            <a:ext cx="2453446"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4" name="TextBox 4"/>
          <p:cNvSpPr txBox="1"/>
          <p:nvPr/>
        </p:nvSpPr>
        <p:spPr>
          <a:xfrm>
            <a:off x="3026843" y="5870476"/>
            <a:ext cx="12234312" cy="1477328"/>
          </a:xfrm>
          <a:prstGeom prst="rect">
            <a:avLst/>
          </a:prstGeom>
        </p:spPr>
        <p:txBody>
          <a:bodyPr wrap="square" lIns="0" tIns="0" rIns="0" bIns="0" rtlCol="0" anchor="t">
            <a:spAutoFit/>
          </a:bodyPr>
          <a:lstStyle/>
          <a:p>
            <a:pPr marL="0" lvl="0" indent="0" algn="ctr">
              <a:spcBef>
                <a:spcPct val="0"/>
              </a:spcBef>
            </a:pPr>
            <a:r>
              <a:rPr lang="en-US" sz="3200" dirty="0">
                <a:solidFill>
                  <a:srgbClr val="FFFFFF"/>
                </a:solidFill>
                <a:latin typeface="Montserrat" pitchFamily="2" charset="77"/>
                <a:ea typeface="Montserrat"/>
                <a:cs typeface="Montserrat"/>
                <a:sym typeface="Montserrat"/>
              </a:rPr>
              <a:t>Regulations like [insert relevant standard(s)] are tightening and expanding enforcement—and financial, legal, and reputational consequences are greater than ever.</a:t>
            </a:r>
          </a:p>
        </p:txBody>
      </p:sp>
      <p:sp>
        <p:nvSpPr>
          <p:cNvPr id="5" name="TextBox 5"/>
          <p:cNvSpPr txBox="1"/>
          <p:nvPr/>
        </p:nvSpPr>
        <p:spPr>
          <a:xfrm>
            <a:off x="1293768" y="1759968"/>
            <a:ext cx="15700462" cy="2769989"/>
          </a:xfrm>
          <a:prstGeom prst="rect">
            <a:avLst/>
          </a:prstGeom>
        </p:spPr>
        <p:txBody>
          <a:bodyPr wrap="square" lIns="0" tIns="0" rIns="0" bIns="0" rtlCol="0" anchor="t">
            <a:spAutoFit/>
          </a:bodyPr>
          <a:lstStyle/>
          <a:p>
            <a:pPr algn="ctr"/>
            <a:r>
              <a:rPr lang="en-US" sz="6000" b="1" dirty="0">
                <a:solidFill>
                  <a:srgbClr val="FFFBFA"/>
                </a:solidFill>
                <a:latin typeface="Montserrat" pitchFamily="2" charset="77"/>
                <a:ea typeface="Montserrat Bold"/>
                <a:cs typeface="Montserrat Bold"/>
                <a:sym typeface="Montserrat Bold"/>
              </a:rPr>
              <a:t>Cybersecurity compliance has evolved from optional best practices to mandatory business requirements.</a:t>
            </a:r>
          </a:p>
        </p:txBody>
      </p:sp>
      <p:sp>
        <p:nvSpPr>
          <p:cNvPr id="8" name="Freeform 4">
            <a:extLst>
              <a:ext uri="{FF2B5EF4-FFF2-40B4-BE49-F238E27FC236}">
                <a16:creationId xmlns:a16="http://schemas.microsoft.com/office/drawing/2014/main" id="{90842E4D-F611-0279-9C04-839B167ACABA}"/>
              </a:ext>
            </a:extLst>
          </p:cNvPr>
          <p:cNvSpPr/>
          <p:nvPr/>
        </p:nvSpPr>
        <p:spPr>
          <a:xfrm>
            <a:off x="15849600" y="952245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5"/>
            <a:stretch>
              <a:fillRect l="-23667" t="-116543" r="-18416" b="-131533"/>
            </a:stretch>
          </a:blipFill>
        </p:spPr>
        <p:txBody>
          <a:bodyPr/>
          <a:lstStyle/>
          <a:p>
            <a:endParaRPr lang="en-US" dirty="0">
              <a:latin typeface="Montserrat"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055F9432-B38A-09EE-33A3-25C5DF7031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6FC413-3155-8E8D-8314-453D6369BB37}"/>
              </a:ext>
            </a:extLst>
          </p:cNvPr>
          <p:cNvSpPr/>
          <p:nvPr/>
        </p:nvSpPr>
        <p:spPr>
          <a:xfrm>
            <a:off x="8248652" y="0"/>
            <a:ext cx="10039346" cy="10287000"/>
          </a:xfrm>
          <a:custGeom>
            <a:avLst/>
            <a:gdLst/>
            <a:ahLst/>
            <a:cxnLst/>
            <a:rect l="l" t="t" r="r" b="b"/>
            <a:pathLst>
              <a:path w="17867331" h="10378948">
                <a:moveTo>
                  <a:pt x="0" y="0"/>
                </a:moveTo>
                <a:lnTo>
                  <a:pt x="17867332" y="0"/>
                </a:lnTo>
                <a:lnTo>
                  <a:pt x="17867332" y="10378948"/>
                </a:lnTo>
                <a:lnTo>
                  <a:pt x="0" y="10378948"/>
                </a:lnTo>
                <a:lnTo>
                  <a:pt x="0" y="0"/>
                </a:lnTo>
                <a:close/>
              </a:path>
            </a:pathLst>
          </a:custGeom>
          <a:blipFill>
            <a:blip r:embed="rId3">
              <a:alphaModFix amt="53000"/>
            </a:blip>
            <a:stretch>
              <a:fillRect l="-51823" t="-18521" r="-53533" b="-13916"/>
            </a:stretch>
          </a:blipFill>
        </p:spPr>
        <p:txBody>
          <a:bodyPr/>
          <a:lstStyle/>
          <a:p>
            <a:endParaRPr lang="en-US" dirty="0">
              <a:latin typeface="Montserrat" pitchFamily="2" charset="77"/>
            </a:endParaRPr>
          </a:p>
        </p:txBody>
      </p:sp>
      <p:sp>
        <p:nvSpPr>
          <p:cNvPr id="7" name="Freeform 7">
            <a:extLst>
              <a:ext uri="{FF2B5EF4-FFF2-40B4-BE49-F238E27FC236}">
                <a16:creationId xmlns:a16="http://schemas.microsoft.com/office/drawing/2014/main" id="{7A1DFDA7-CBEC-CA14-501F-D4F03C45FC68}"/>
              </a:ext>
            </a:extLst>
          </p:cNvPr>
          <p:cNvSpPr/>
          <p:nvPr/>
        </p:nvSpPr>
        <p:spPr>
          <a:xfrm>
            <a:off x="9144000" y="764546"/>
            <a:ext cx="9220197" cy="4960157"/>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8" name="TextBox 8">
            <a:extLst>
              <a:ext uri="{FF2B5EF4-FFF2-40B4-BE49-F238E27FC236}">
                <a16:creationId xmlns:a16="http://schemas.microsoft.com/office/drawing/2014/main" id="{6F8D7B7D-2D78-12ED-B849-811F96BFBE2B}"/>
              </a:ext>
            </a:extLst>
          </p:cNvPr>
          <p:cNvSpPr txBox="1"/>
          <p:nvPr/>
        </p:nvSpPr>
        <p:spPr>
          <a:xfrm>
            <a:off x="9144000" y="-266700"/>
            <a:ext cx="8915394" cy="8153400"/>
          </a:xfrm>
          <a:prstGeom prst="rect">
            <a:avLst/>
          </a:prstGeom>
        </p:spPr>
        <p:txBody>
          <a:bodyPr lIns="50800" tIns="50800" rIns="50800" bIns="50800" rtlCol="0" anchor="ctr"/>
          <a:lstStyle/>
          <a:p>
            <a:pPr algn="ctr">
              <a:lnSpc>
                <a:spcPts val="3891"/>
              </a:lnSpc>
            </a:pPr>
            <a:endParaRPr dirty="0">
              <a:latin typeface="Montserrat" pitchFamily="2" charset="77"/>
            </a:endParaRPr>
          </a:p>
        </p:txBody>
      </p:sp>
      <p:sp>
        <p:nvSpPr>
          <p:cNvPr id="45" name="AutoShape 3">
            <a:extLst>
              <a:ext uri="{FF2B5EF4-FFF2-40B4-BE49-F238E27FC236}">
                <a16:creationId xmlns:a16="http://schemas.microsoft.com/office/drawing/2014/main" id="{F687C9EC-E2D4-CD3A-532A-DAF377E9A9C3}"/>
              </a:ext>
            </a:extLst>
          </p:cNvPr>
          <p:cNvSpPr/>
          <p:nvPr/>
        </p:nvSpPr>
        <p:spPr>
          <a:xfrm flipH="1">
            <a:off x="8248652" y="0"/>
            <a:ext cx="0" cy="1028700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47" name="Freeform 4">
            <a:extLst>
              <a:ext uri="{FF2B5EF4-FFF2-40B4-BE49-F238E27FC236}">
                <a16:creationId xmlns:a16="http://schemas.microsoft.com/office/drawing/2014/main" id="{97EA405F-32FD-4AC7-AE9F-4FCCE3487C49}"/>
              </a:ext>
            </a:extLst>
          </p:cNvPr>
          <p:cNvSpPr/>
          <p:nvPr/>
        </p:nvSpPr>
        <p:spPr>
          <a:xfrm>
            <a:off x="469399" y="952245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4"/>
            <a:stretch>
              <a:fillRect l="-23667" t="-116543" r="-18416" b="-131533"/>
            </a:stretch>
          </a:blipFill>
        </p:spPr>
        <p:txBody>
          <a:bodyPr/>
          <a:lstStyle/>
          <a:p>
            <a:endParaRPr lang="en-US" dirty="0">
              <a:latin typeface="Montserrat" pitchFamily="2" charset="77"/>
            </a:endParaRPr>
          </a:p>
        </p:txBody>
      </p:sp>
      <p:sp>
        <p:nvSpPr>
          <p:cNvPr id="17" name="TextBox 4">
            <a:extLst>
              <a:ext uri="{FF2B5EF4-FFF2-40B4-BE49-F238E27FC236}">
                <a16:creationId xmlns:a16="http://schemas.microsoft.com/office/drawing/2014/main" id="{589C1A8F-1C6C-EAB0-BC9E-52D2B4CC9F58}"/>
              </a:ext>
            </a:extLst>
          </p:cNvPr>
          <p:cNvSpPr txBox="1"/>
          <p:nvPr/>
        </p:nvSpPr>
        <p:spPr>
          <a:xfrm>
            <a:off x="10041658" y="1333500"/>
            <a:ext cx="7729694" cy="1661993"/>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Nearly 65% of organizations report being expected to demonstrate compliance</a:t>
            </a:r>
          </a:p>
        </p:txBody>
      </p:sp>
      <p:sp>
        <p:nvSpPr>
          <p:cNvPr id="10" name="TextBox 5">
            <a:extLst>
              <a:ext uri="{FF2B5EF4-FFF2-40B4-BE49-F238E27FC236}">
                <a16:creationId xmlns:a16="http://schemas.microsoft.com/office/drawing/2014/main" id="{122B9163-EADF-8876-5A30-DFA823DAF4E6}"/>
              </a:ext>
            </a:extLst>
          </p:cNvPr>
          <p:cNvSpPr txBox="1"/>
          <p:nvPr/>
        </p:nvSpPr>
        <p:spPr>
          <a:xfrm>
            <a:off x="914400" y="3643222"/>
            <a:ext cx="6620196" cy="2954655"/>
          </a:xfrm>
          <a:prstGeom prst="rect">
            <a:avLst/>
          </a:prstGeom>
        </p:spPr>
        <p:txBody>
          <a:bodyPr wrap="square" lIns="0" tIns="0" rIns="0" bIns="0" rtlCol="0" anchor="t">
            <a:spAutoFit/>
          </a:bodyPr>
          <a:lstStyle/>
          <a:p>
            <a:r>
              <a:rPr lang="en-US" sz="4800" b="1" dirty="0">
                <a:solidFill>
                  <a:srgbClr val="FFFBFA"/>
                </a:solidFill>
                <a:latin typeface="Montserrat" pitchFamily="2" charset="77"/>
                <a:ea typeface="Montserrat Bold"/>
                <a:cs typeface="Montserrat Bold"/>
                <a:sym typeface="Montserrat Bold"/>
              </a:rPr>
              <a:t>You can either use compliance as a strategic business enabler…</a:t>
            </a:r>
          </a:p>
        </p:txBody>
      </p:sp>
      <p:sp>
        <p:nvSpPr>
          <p:cNvPr id="5" name="TextBox 4">
            <a:extLst>
              <a:ext uri="{FF2B5EF4-FFF2-40B4-BE49-F238E27FC236}">
                <a16:creationId xmlns:a16="http://schemas.microsoft.com/office/drawing/2014/main" id="{AFC21AE2-0552-6448-E3AB-8B0438006F23}"/>
              </a:ext>
            </a:extLst>
          </p:cNvPr>
          <p:cNvSpPr txBox="1"/>
          <p:nvPr/>
        </p:nvSpPr>
        <p:spPr>
          <a:xfrm>
            <a:off x="10041658" y="3262193"/>
            <a:ext cx="7729694" cy="2051844"/>
          </a:xfrm>
          <a:prstGeom prst="rect">
            <a:avLst/>
          </a:prstGeom>
        </p:spPr>
        <p:txBody>
          <a:bodyPr wrap="square" lIns="0" tIns="0" rIns="0" bIns="0" rtlCol="0" anchor="t">
            <a:spAutoFit/>
          </a:bodyPr>
          <a:lstStyle/>
          <a:p>
            <a:pPr algn="l">
              <a:lnSpc>
                <a:spcPts val="3234"/>
              </a:lnSpc>
            </a:pPr>
            <a:r>
              <a:rPr lang="en-US" sz="2800" dirty="0">
                <a:latin typeface="Montserrat" pitchFamily="2" charset="77"/>
                <a:sym typeface="Montserrat Bold"/>
              </a:rPr>
              <a:t>Close to two-thirds (65%) of organizations say that customers, investors, and suppliers increasingly require demonstration of compliance</a:t>
            </a:r>
          </a:p>
          <a:p>
            <a:pPr algn="l">
              <a:lnSpc>
                <a:spcPts val="3234"/>
              </a:lnSpc>
            </a:pPr>
            <a:r>
              <a:rPr lang="en-US" dirty="0">
                <a:latin typeface="Montserrat" pitchFamily="2" charset="77"/>
                <a:sym typeface="Montserrat Bold"/>
              </a:rPr>
              <a:t>- State of Trust Report 2024 (</a:t>
            </a:r>
            <a:r>
              <a:rPr lang="en-US" dirty="0" err="1">
                <a:latin typeface="Montserrat" pitchFamily="2" charset="77"/>
                <a:sym typeface="Montserrat Bold"/>
              </a:rPr>
              <a:t>Vanta</a:t>
            </a:r>
            <a:r>
              <a:rPr lang="en-US" dirty="0">
                <a:latin typeface="Montserrat" pitchFamily="2" charset="77"/>
                <a:sym typeface="Montserrat Bold"/>
              </a:rPr>
              <a:t>)</a:t>
            </a:r>
          </a:p>
        </p:txBody>
      </p:sp>
      <p:sp>
        <p:nvSpPr>
          <p:cNvPr id="12" name="Freeform 7">
            <a:extLst>
              <a:ext uri="{FF2B5EF4-FFF2-40B4-BE49-F238E27FC236}">
                <a16:creationId xmlns:a16="http://schemas.microsoft.com/office/drawing/2014/main" id="{CB697925-9187-88E6-33C7-2BF8178D11D7}"/>
              </a:ext>
            </a:extLst>
          </p:cNvPr>
          <p:cNvSpPr/>
          <p:nvPr/>
        </p:nvSpPr>
        <p:spPr>
          <a:xfrm>
            <a:off x="9143999" y="6131180"/>
            <a:ext cx="9220197" cy="3391273"/>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r>
              <a:rPr lang="en-US" dirty="0">
                <a:solidFill>
                  <a:srgbClr val="FFFFFF"/>
                </a:solidFill>
                <a:effectLst/>
                <a:latin typeface="Montserrat" pitchFamily="2" charset="77"/>
              </a:rPr>
              <a:t>33%</a:t>
            </a:r>
          </a:p>
          <a:p>
            <a:r>
              <a:rPr lang="en-US" dirty="0">
                <a:solidFill>
                  <a:srgbClr val="FFFFFF"/>
                </a:solidFill>
                <a:effectLst/>
                <a:latin typeface="Montserrat" pitchFamily="2" charset="77"/>
              </a:rPr>
              <a:t>of companies say the primary focus</a:t>
            </a:r>
          </a:p>
          <a:p>
            <a:r>
              <a:rPr lang="en-US" dirty="0">
                <a:solidFill>
                  <a:srgbClr val="FFFFFF"/>
                </a:solidFill>
                <a:effectLst/>
                <a:latin typeface="Montserrat" pitchFamily="2" charset="77"/>
              </a:rPr>
              <a:t>of their GRC program is rep</a:t>
            </a:r>
          </a:p>
        </p:txBody>
      </p:sp>
      <p:sp>
        <p:nvSpPr>
          <p:cNvPr id="14" name="TextBox 4">
            <a:extLst>
              <a:ext uri="{FF2B5EF4-FFF2-40B4-BE49-F238E27FC236}">
                <a16:creationId xmlns:a16="http://schemas.microsoft.com/office/drawing/2014/main" id="{B9CEA328-27CC-DE4F-0095-63789F3CD736}"/>
              </a:ext>
            </a:extLst>
          </p:cNvPr>
          <p:cNvSpPr txBox="1"/>
          <p:nvPr/>
        </p:nvSpPr>
        <p:spPr>
          <a:xfrm>
            <a:off x="10041657" y="6548535"/>
            <a:ext cx="7865339" cy="2215991"/>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79% of compliance professionals are dedicated to providing greater visibility to senior management</a:t>
            </a:r>
          </a:p>
        </p:txBody>
      </p:sp>
      <p:sp>
        <p:nvSpPr>
          <p:cNvPr id="18" name="AutoShape 9">
            <a:extLst>
              <a:ext uri="{FF2B5EF4-FFF2-40B4-BE49-F238E27FC236}">
                <a16:creationId xmlns:a16="http://schemas.microsoft.com/office/drawing/2014/main" id="{7FB889C3-9E3B-2C92-98BA-BDC70D859AA9}"/>
              </a:ext>
            </a:extLst>
          </p:cNvPr>
          <p:cNvSpPr/>
          <p:nvPr/>
        </p:nvSpPr>
        <p:spPr>
          <a:xfrm>
            <a:off x="9601200" y="1333500"/>
            <a:ext cx="0" cy="4033133"/>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9" name="AutoShape 9">
            <a:extLst>
              <a:ext uri="{FF2B5EF4-FFF2-40B4-BE49-F238E27FC236}">
                <a16:creationId xmlns:a16="http://schemas.microsoft.com/office/drawing/2014/main" id="{A36E6747-24A1-3B9C-4003-982D3225B22F}"/>
              </a:ext>
            </a:extLst>
          </p:cNvPr>
          <p:cNvSpPr/>
          <p:nvPr/>
        </p:nvSpPr>
        <p:spPr>
          <a:xfrm>
            <a:off x="9632302" y="6515100"/>
            <a:ext cx="0" cy="2657899"/>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3" name="TextBox 2">
            <a:extLst>
              <a:ext uri="{FF2B5EF4-FFF2-40B4-BE49-F238E27FC236}">
                <a16:creationId xmlns:a16="http://schemas.microsoft.com/office/drawing/2014/main" id="{101C6B93-8EC7-0796-2CED-1AC5B2829DA2}"/>
              </a:ext>
            </a:extLst>
          </p:cNvPr>
          <p:cNvSpPr txBox="1"/>
          <p:nvPr/>
        </p:nvSpPr>
        <p:spPr>
          <a:xfrm>
            <a:off x="10095303" y="8808219"/>
            <a:ext cx="7729694" cy="364780"/>
          </a:xfrm>
          <a:prstGeom prst="rect">
            <a:avLst/>
          </a:prstGeom>
        </p:spPr>
        <p:txBody>
          <a:bodyPr wrap="square" lIns="0" tIns="0" rIns="0" bIns="0" rtlCol="0" anchor="t">
            <a:spAutoFit/>
          </a:bodyPr>
          <a:lstStyle/>
          <a:p>
            <a:pPr algn="l">
              <a:lnSpc>
                <a:spcPts val="3234"/>
              </a:lnSpc>
            </a:pPr>
            <a:r>
              <a:rPr lang="en-US" dirty="0">
                <a:latin typeface="Montserrat" pitchFamily="2" charset="77"/>
                <a:sym typeface="Montserrat Bold"/>
              </a:rPr>
              <a:t>- 2024 Exploring Strategic Compliance: The Next Frontier (</a:t>
            </a:r>
            <a:r>
              <a:rPr lang="en-US" dirty="0" err="1">
                <a:latin typeface="Montserrat" pitchFamily="2" charset="77"/>
                <a:sym typeface="Montserrat Bold"/>
              </a:rPr>
              <a:t>FloQast</a:t>
            </a:r>
            <a:r>
              <a:rPr lang="en-US" dirty="0">
                <a:latin typeface="Montserrat" pitchFamily="2" charset="77"/>
                <a:sym typeface="Montserrat Bold"/>
              </a:rPr>
              <a:t>)</a:t>
            </a:r>
          </a:p>
        </p:txBody>
      </p:sp>
    </p:spTree>
    <p:extLst>
      <p:ext uri="{BB962C8B-B14F-4D97-AF65-F5344CB8AC3E}">
        <p14:creationId xmlns:p14="http://schemas.microsoft.com/office/powerpoint/2010/main" val="91769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271570B7-520D-DC97-87D1-4EAD85FA7C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BCE0CE-4528-7A31-4A8D-EA1B70E5237E}"/>
              </a:ext>
            </a:extLst>
          </p:cNvPr>
          <p:cNvSpPr/>
          <p:nvPr/>
        </p:nvSpPr>
        <p:spPr>
          <a:xfrm>
            <a:off x="8248652" y="0"/>
            <a:ext cx="10039346" cy="10287000"/>
          </a:xfrm>
          <a:custGeom>
            <a:avLst/>
            <a:gdLst/>
            <a:ahLst/>
            <a:cxnLst/>
            <a:rect l="l" t="t" r="r" b="b"/>
            <a:pathLst>
              <a:path w="17867331" h="10378948">
                <a:moveTo>
                  <a:pt x="0" y="0"/>
                </a:moveTo>
                <a:lnTo>
                  <a:pt x="17867332" y="0"/>
                </a:lnTo>
                <a:lnTo>
                  <a:pt x="17867332" y="10378948"/>
                </a:lnTo>
                <a:lnTo>
                  <a:pt x="0" y="10378948"/>
                </a:lnTo>
                <a:lnTo>
                  <a:pt x="0" y="0"/>
                </a:lnTo>
                <a:close/>
              </a:path>
            </a:pathLst>
          </a:custGeom>
          <a:blipFill>
            <a:blip r:embed="rId3">
              <a:alphaModFix amt="53000"/>
            </a:blip>
            <a:stretch>
              <a:fillRect l="-51823" t="-18521" r="-53533" b="-13916"/>
            </a:stretch>
          </a:blipFill>
        </p:spPr>
        <p:txBody>
          <a:bodyPr/>
          <a:lstStyle/>
          <a:p>
            <a:endParaRPr lang="en-US" dirty="0">
              <a:latin typeface="Montserrat" pitchFamily="2" charset="77"/>
            </a:endParaRPr>
          </a:p>
        </p:txBody>
      </p:sp>
      <p:sp>
        <p:nvSpPr>
          <p:cNvPr id="45" name="AutoShape 3">
            <a:extLst>
              <a:ext uri="{FF2B5EF4-FFF2-40B4-BE49-F238E27FC236}">
                <a16:creationId xmlns:a16="http://schemas.microsoft.com/office/drawing/2014/main" id="{A65671F0-2A66-D049-9741-19E202ED39C0}"/>
              </a:ext>
            </a:extLst>
          </p:cNvPr>
          <p:cNvSpPr/>
          <p:nvPr/>
        </p:nvSpPr>
        <p:spPr>
          <a:xfrm flipH="1">
            <a:off x="8248652" y="0"/>
            <a:ext cx="0" cy="1028700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47" name="Freeform 4">
            <a:extLst>
              <a:ext uri="{FF2B5EF4-FFF2-40B4-BE49-F238E27FC236}">
                <a16:creationId xmlns:a16="http://schemas.microsoft.com/office/drawing/2014/main" id="{EF20BCCE-46D9-0995-7DF2-8914ECAB2A08}"/>
              </a:ext>
            </a:extLst>
          </p:cNvPr>
          <p:cNvSpPr/>
          <p:nvPr/>
        </p:nvSpPr>
        <p:spPr>
          <a:xfrm>
            <a:off x="469399" y="9522453"/>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4"/>
            <a:stretch>
              <a:fillRect l="-23667" t="-116543" r="-18416" b="-131533"/>
            </a:stretch>
          </a:blipFill>
        </p:spPr>
        <p:txBody>
          <a:bodyPr/>
          <a:lstStyle/>
          <a:p>
            <a:endParaRPr lang="en-US" dirty="0">
              <a:latin typeface="Montserrat" pitchFamily="2" charset="77"/>
            </a:endParaRPr>
          </a:p>
        </p:txBody>
      </p:sp>
      <p:sp>
        <p:nvSpPr>
          <p:cNvPr id="11" name="TextBox 5">
            <a:extLst>
              <a:ext uri="{FF2B5EF4-FFF2-40B4-BE49-F238E27FC236}">
                <a16:creationId xmlns:a16="http://schemas.microsoft.com/office/drawing/2014/main" id="{D892A1DF-8E88-AE12-69E9-FE579DC4B029}"/>
              </a:ext>
            </a:extLst>
          </p:cNvPr>
          <p:cNvSpPr txBox="1"/>
          <p:nvPr/>
        </p:nvSpPr>
        <p:spPr>
          <a:xfrm>
            <a:off x="762656" y="3417504"/>
            <a:ext cx="6620196" cy="3385542"/>
          </a:xfrm>
          <a:prstGeom prst="rect">
            <a:avLst/>
          </a:prstGeom>
        </p:spPr>
        <p:txBody>
          <a:bodyPr wrap="square" lIns="0" tIns="0" rIns="0" bIns="0" rtlCol="0" anchor="t">
            <a:spAutoFit/>
          </a:bodyPr>
          <a:lstStyle/>
          <a:p>
            <a:r>
              <a:rPr lang="en-US" sz="4400" b="1" dirty="0">
                <a:solidFill>
                  <a:srgbClr val="FFFBFA"/>
                </a:solidFill>
                <a:latin typeface="Montserrat" pitchFamily="2" charset="77"/>
                <a:ea typeface="Montserrat Bold"/>
                <a:cs typeface="Montserrat Bold"/>
                <a:sym typeface="Montserrat Bold"/>
              </a:rPr>
              <a:t>Or you can gamble with increased likelihood of a breach, potential fines, and legal exposure.</a:t>
            </a:r>
          </a:p>
        </p:txBody>
      </p:sp>
      <p:sp>
        <p:nvSpPr>
          <p:cNvPr id="3" name="Freeform 7">
            <a:extLst>
              <a:ext uri="{FF2B5EF4-FFF2-40B4-BE49-F238E27FC236}">
                <a16:creationId xmlns:a16="http://schemas.microsoft.com/office/drawing/2014/main" id="{8E39152A-859E-F58D-B01E-C424C371491F}"/>
              </a:ext>
            </a:extLst>
          </p:cNvPr>
          <p:cNvSpPr/>
          <p:nvPr/>
        </p:nvSpPr>
        <p:spPr>
          <a:xfrm>
            <a:off x="9144000" y="800100"/>
            <a:ext cx="9220197" cy="4310175"/>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4" name="TextBox 4">
            <a:extLst>
              <a:ext uri="{FF2B5EF4-FFF2-40B4-BE49-F238E27FC236}">
                <a16:creationId xmlns:a16="http://schemas.microsoft.com/office/drawing/2014/main" id="{8722EEB9-2C0E-3C6C-2CB9-D1BD01889DDB}"/>
              </a:ext>
            </a:extLst>
          </p:cNvPr>
          <p:cNvSpPr txBox="1"/>
          <p:nvPr/>
        </p:nvSpPr>
        <p:spPr>
          <a:xfrm>
            <a:off x="10041658" y="1257892"/>
            <a:ext cx="7729694" cy="1107996"/>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In 2019, Equifax agreed to pay (at least) $575 Million </a:t>
            </a:r>
          </a:p>
        </p:txBody>
      </p:sp>
      <p:sp>
        <p:nvSpPr>
          <p:cNvPr id="9" name="TextBox 8">
            <a:extLst>
              <a:ext uri="{FF2B5EF4-FFF2-40B4-BE49-F238E27FC236}">
                <a16:creationId xmlns:a16="http://schemas.microsoft.com/office/drawing/2014/main" id="{FB9E6742-217B-6DD6-25FC-7B720F128031}"/>
              </a:ext>
            </a:extLst>
          </p:cNvPr>
          <p:cNvSpPr txBox="1"/>
          <p:nvPr/>
        </p:nvSpPr>
        <p:spPr>
          <a:xfrm>
            <a:off x="10041658" y="2590204"/>
            <a:ext cx="7729694" cy="2051844"/>
          </a:xfrm>
          <a:prstGeom prst="rect">
            <a:avLst/>
          </a:prstGeom>
        </p:spPr>
        <p:txBody>
          <a:bodyPr wrap="square" lIns="0" tIns="0" rIns="0" bIns="0" rtlCol="0" anchor="t">
            <a:spAutoFit/>
          </a:bodyPr>
          <a:lstStyle/>
          <a:p>
            <a:pPr algn="l">
              <a:lnSpc>
                <a:spcPts val="3234"/>
              </a:lnSpc>
            </a:pPr>
            <a:r>
              <a:rPr lang="en-US" sz="2800" dirty="0">
                <a:latin typeface="Montserrat" pitchFamily="2" charset="77"/>
                <a:sym typeface="Montserrat Bold"/>
              </a:rPr>
              <a:t>in a settlement with the FTC, the CFPB, and all 50 U.S. states and territories over the company’s “failure to take reasonable steps to secure its network.”</a:t>
            </a:r>
          </a:p>
          <a:p>
            <a:pPr algn="l">
              <a:lnSpc>
                <a:spcPts val="3234"/>
              </a:lnSpc>
            </a:pPr>
            <a:r>
              <a:rPr lang="en-US" sz="2000" dirty="0">
                <a:latin typeface="Montserrat" pitchFamily="2" charset="77"/>
                <a:sym typeface="Montserrat Bold"/>
              </a:rPr>
              <a:t>- </a:t>
            </a:r>
            <a:r>
              <a:rPr lang="en-US" sz="2000" dirty="0" err="1">
                <a:latin typeface="Montserrat" pitchFamily="2" charset="77"/>
                <a:sym typeface="Montserrat Bold"/>
              </a:rPr>
              <a:t>csoonline.com</a:t>
            </a:r>
            <a:endParaRPr lang="en-US" sz="2000" dirty="0">
              <a:latin typeface="Montserrat" pitchFamily="2" charset="77"/>
              <a:sym typeface="Montserrat Bold"/>
            </a:endParaRPr>
          </a:p>
        </p:txBody>
      </p:sp>
      <p:sp>
        <p:nvSpPr>
          <p:cNvPr id="12" name="Freeform 7">
            <a:extLst>
              <a:ext uri="{FF2B5EF4-FFF2-40B4-BE49-F238E27FC236}">
                <a16:creationId xmlns:a16="http://schemas.microsoft.com/office/drawing/2014/main" id="{47EF458A-B87A-1C39-FD04-50582566B881}"/>
              </a:ext>
            </a:extLst>
          </p:cNvPr>
          <p:cNvSpPr/>
          <p:nvPr/>
        </p:nvSpPr>
        <p:spPr>
          <a:xfrm>
            <a:off x="9134669" y="5349353"/>
            <a:ext cx="9220197" cy="4190999"/>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13" name="TextBox 4">
            <a:extLst>
              <a:ext uri="{FF2B5EF4-FFF2-40B4-BE49-F238E27FC236}">
                <a16:creationId xmlns:a16="http://schemas.microsoft.com/office/drawing/2014/main" id="{19A6D437-CA44-1141-56BD-E9BC17CEC3A4}"/>
              </a:ext>
            </a:extLst>
          </p:cNvPr>
          <p:cNvSpPr txBox="1"/>
          <p:nvPr/>
        </p:nvSpPr>
        <p:spPr>
          <a:xfrm>
            <a:off x="10041658" y="5753692"/>
            <a:ext cx="7729694" cy="1107996"/>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25% higher chance of experiencing a breach</a:t>
            </a:r>
          </a:p>
        </p:txBody>
      </p:sp>
      <p:sp>
        <p:nvSpPr>
          <p:cNvPr id="14" name="TextBox 13">
            <a:extLst>
              <a:ext uri="{FF2B5EF4-FFF2-40B4-BE49-F238E27FC236}">
                <a16:creationId xmlns:a16="http://schemas.microsoft.com/office/drawing/2014/main" id="{2A0AC1FB-CED5-8CB1-FC3A-3F3A3717E630}"/>
              </a:ext>
            </a:extLst>
          </p:cNvPr>
          <p:cNvSpPr txBox="1"/>
          <p:nvPr/>
        </p:nvSpPr>
        <p:spPr>
          <a:xfrm>
            <a:off x="10041658" y="7100766"/>
            <a:ext cx="7729694" cy="2006318"/>
          </a:xfrm>
          <a:prstGeom prst="rect">
            <a:avLst/>
          </a:prstGeom>
        </p:spPr>
        <p:txBody>
          <a:bodyPr wrap="square" lIns="0" tIns="0" rIns="0" bIns="0" rtlCol="0" anchor="t">
            <a:spAutoFit/>
          </a:bodyPr>
          <a:lstStyle/>
          <a:p>
            <a:pPr algn="l">
              <a:lnSpc>
                <a:spcPts val="3234"/>
              </a:lnSpc>
            </a:pPr>
            <a:r>
              <a:rPr lang="en-US" sz="2800" dirty="0">
                <a:latin typeface="Montserrat" pitchFamily="2" charset="77"/>
                <a:sym typeface="Montserrat Bold"/>
              </a:rPr>
              <a:t>In 2024, companies managing their IT risks ad-hoc had a 25% higher chance of experiencing a breach than those that took an integrated approach.  </a:t>
            </a:r>
          </a:p>
          <a:p>
            <a:pPr algn="l">
              <a:lnSpc>
                <a:spcPts val="3234"/>
              </a:lnSpc>
            </a:pPr>
            <a:r>
              <a:rPr lang="en-US" dirty="0">
                <a:latin typeface="Montserrat" pitchFamily="2" charset="77"/>
                <a:sym typeface="Montserrat Bold"/>
              </a:rPr>
              <a:t>- 2025 IT Risk and Compliance Benchmark Report (</a:t>
            </a:r>
            <a:r>
              <a:rPr lang="en-US" dirty="0" err="1">
                <a:latin typeface="Montserrat" pitchFamily="2" charset="77"/>
                <a:sym typeface="Montserrat Bold"/>
              </a:rPr>
              <a:t>Hyperproof</a:t>
            </a:r>
            <a:r>
              <a:rPr lang="en-US" dirty="0">
                <a:latin typeface="Montserrat" pitchFamily="2" charset="77"/>
                <a:sym typeface="Montserrat Bold"/>
              </a:rPr>
              <a:t>)</a:t>
            </a:r>
          </a:p>
        </p:txBody>
      </p:sp>
      <p:sp>
        <p:nvSpPr>
          <p:cNvPr id="15" name="AutoShape 9">
            <a:extLst>
              <a:ext uri="{FF2B5EF4-FFF2-40B4-BE49-F238E27FC236}">
                <a16:creationId xmlns:a16="http://schemas.microsoft.com/office/drawing/2014/main" id="{7993D87C-D363-0317-536E-7BC8233EF36F}"/>
              </a:ext>
            </a:extLst>
          </p:cNvPr>
          <p:cNvSpPr/>
          <p:nvPr/>
        </p:nvSpPr>
        <p:spPr>
          <a:xfrm>
            <a:off x="9632302" y="5753692"/>
            <a:ext cx="0" cy="3429591"/>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6" name="AutoShape 9">
            <a:extLst>
              <a:ext uri="{FF2B5EF4-FFF2-40B4-BE49-F238E27FC236}">
                <a16:creationId xmlns:a16="http://schemas.microsoft.com/office/drawing/2014/main" id="{8094E857-7863-46B0-9158-A6D638B9CD17}"/>
              </a:ext>
            </a:extLst>
          </p:cNvPr>
          <p:cNvSpPr/>
          <p:nvPr/>
        </p:nvSpPr>
        <p:spPr>
          <a:xfrm>
            <a:off x="9638522" y="1257892"/>
            <a:ext cx="0" cy="3429591"/>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Tree>
    <p:extLst>
      <p:ext uri="{BB962C8B-B14F-4D97-AF65-F5344CB8AC3E}">
        <p14:creationId xmlns:p14="http://schemas.microsoft.com/office/powerpoint/2010/main" val="319894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grpSp>
        <p:nvGrpSpPr>
          <p:cNvPr id="3" name="Group 3"/>
          <p:cNvGrpSpPr/>
          <p:nvPr/>
        </p:nvGrpSpPr>
        <p:grpSpPr>
          <a:xfrm>
            <a:off x="6836296" y="3713990"/>
            <a:ext cx="4615409" cy="6156408"/>
            <a:chOff x="0" y="-57150"/>
            <a:chExt cx="1215581" cy="1418293"/>
          </a:xfrm>
        </p:grpSpPr>
        <p:sp>
          <p:nvSpPr>
            <p:cNvPr id="4" name="Freeform 4"/>
            <p:cNvSpPr/>
            <p:nvPr/>
          </p:nvSpPr>
          <p:spPr>
            <a:xfrm>
              <a:off x="0" y="0"/>
              <a:ext cx="1215581" cy="1361143"/>
            </a:xfrm>
            <a:custGeom>
              <a:avLst/>
              <a:gdLst/>
              <a:ahLst/>
              <a:cxnLst/>
              <a:rect l="l" t="t" r="r" b="b"/>
              <a:pathLst>
                <a:path w="1215581" h="1361143">
                  <a:moveTo>
                    <a:pt x="8387" y="0"/>
                  </a:moveTo>
                  <a:lnTo>
                    <a:pt x="1207194" y="0"/>
                  </a:lnTo>
                  <a:cubicBezTo>
                    <a:pt x="1211826" y="0"/>
                    <a:pt x="1215581" y="3755"/>
                    <a:pt x="1215581" y="8387"/>
                  </a:cubicBezTo>
                  <a:lnTo>
                    <a:pt x="1215581" y="1352756"/>
                  </a:lnTo>
                  <a:cubicBezTo>
                    <a:pt x="1215581" y="1357388"/>
                    <a:pt x="1211826" y="1361143"/>
                    <a:pt x="1207194" y="1361143"/>
                  </a:cubicBezTo>
                  <a:lnTo>
                    <a:pt x="8387" y="1361143"/>
                  </a:lnTo>
                  <a:cubicBezTo>
                    <a:pt x="3755" y="1361143"/>
                    <a:pt x="0" y="1357388"/>
                    <a:pt x="0" y="1352756"/>
                  </a:cubicBezTo>
                  <a:lnTo>
                    <a:pt x="0" y="8387"/>
                  </a:lnTo>
                  <a:cubicBezTo>
                    <a:pt x="0" y="3755"/>
                    <a:pt x="3755" y="0"/>
                    <a:pt x="8387" y="0"/>
                  </a:cubicBezTo>
                  <a:close/>
                </a:path>
              </a:pathLst>
            </a:custGeom>
            <a:solidFill>
              <a:srgbClr val="FFFBFA"/>
            </a:solidFill>
            <a:ln w="38100" cap="sq">
              <a:gradFill>
                <a:gsLst>
                  <a:gs pos="0">
                    <a:srgbClr val="EA6400">
                      <a:alpha val="100000"/>
                    </a:srgbClr>
                  </a:gs>
                  <a:gs pos="100000">
                    <a:srgbClr val="F08D42">
                      <a:alpha val="100000"/>
                    </a:srgbClr>
                  </a:gs>
                </a:gsLst>
                <a:lin ang="0"/>
              </a:gradFill>
              <a:prstDash val="solid"/>
              <a:miter/>
            </a:ln>
          </p:spPr>
          <p:txBody>
            <a:bodyPr/>
            <a:lstStyle/>
            <a:p>
              <a:endParaRPr lang="en-US" dirty="0">
                <a:latin typeface="Montserrat" pitchFamily="2" charset="77"/>
              </a:endParaRPr>
            </a:p>
          </p:txBody>
        </p:sp>
        <p:sp>
          <p:nvSpPr>
            <p:cNvPr id="5" name="TextBox 5"/>
            <p:cNvSpPr txBox="1"/>
            <p:nvPr/>
          </p:nvSpPr>
          <p:spPr>
            <a:xfrm>
              <a:off x="0" y="-57150"/>
              <a:ext cx="1215581" cy="1418293"/>
            </a:xfrm>
            <a:prstGeom prst="rect">
              <a:avLst/>
            </a:prstGeom>
          </p:spPr>
          <p:txBody>
            <a:bodyPr lIns="50800" tIns="50800" rIns="50800" bIns="50800" rtlCol="0" anchor="ctr"/>
            <a:lstStyle/>
            <a:p>
              <a:pPr algn="ctr">
                <a:lnSpc>
                  <a:spcPts val="2926"/>
                </a:lnSpc>
              </a:pPr>
              <a:endParaRPr dirty="0">
                <a:latin typeface="Montserrat" pitchFamily="2" charset="77"/>
              </a:endParaRPr>
            </a:p>
          </p:txBody>
        </p:sp>
      </p:grpSp>
      <p:sp>
        <p:nvSpPr>
          <p:cNvPr id="6" name="AutoShape 6"/>
          <p:cNvSpPr/>
          <p:nvPr/>
        </p:nvSpPr>
        <p:spPr>
          <a:xfrm>
            <a:off x="8569983" y="6113434"/>
            <a:ext cx="1148022"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grpSp>
        <p:nvGrpSpPr>
          <p:cNvPr id="7" name="Group 7"/>
          <p:cNvGrpSpPr/>
          <p:nvPr/>
        </p:nvGrpSpPr>
        <p:grpSpPr>
          <a:xfrm>
            <a:off x="1890840" y="3713990"/>
            <a:ext cx="4615409" cy="6156408"/>
            <a:chOff x="0" y="-57150"/>
            <a:chExt cx="1215581" cy="1418293"/>
          </a:xfrm>
        </p:grpSpPr>
        <p:sp>
          <p:nvSpPr>
            <p:cNvPr id="8" name="Freeform 8"/>
            <p:cNvSpPr/>
            <p:nvPr/>
          </p:nvSpPr>
          <p:spPr>
            <a:xfrm>
              <a:off x="0" y="0"/>
              <a:ext cx="1215581" cy="1361143"/>
            </a:xfrm>
            <a:custGeom>
              <a:avLst/>
              <a:gdLst/>
              <a:ahLst/>
              <a:cxnLst/>
              <a:rect l="l" t="t" r="r" b="b"/>
              <a:pathLst>
                <a:path w="1215581" h="1361143">
                  <a:moveTo>
                    <a:pt x="8387" y="0"/>
                  </a:moveTo>
                  <a:lnTo>
                    <a:pt x="1207194" y="0"/>
                  </a:lnTo>
                  <a:cubicBezTo>
                    <a:pt x="1211826" y="0"/>
                    <a:pt x="1215581" y="3755"/>
                    <a:pt x="1215581" y="8387"/>
                  </a:cubicBezTo>
                  <a:lnTo>
                    <a:pt x="1215581" y="1352756"/>
                  </a:lnTo>
                  <a:cubicBezTo>
                    <a:pt x="1215581" y="1357388"/>
                    <a:pt x="1211826" y="1361143"/>
                    <a:pt x="1207194" y="1361143"/>
                  </a:cubicBezTo>
                  <a:lnTo>
                    <a:pt x="8387" y="1361143"/>
                  </a:lnTo>
                  <a:cubicBezTo>
                    <a:pt x="3755" y="1361143"/>
                    <a:pt x="0" y="1357388"/>
                    <a:pt x="0" y="1352756"/>
                  </a:cubicBezTo>
                  <a:lnTo>
                    <a:pt x="0" y="8387"/>
                  </a:lnTo>
                  <a:cubicBezTo>
                    <a:pt x="0" y="3755"/>
                    <a:pt x="3755" y="0"/>
                    <a:pt x="8387" y="0"/>
                  </a:cubicBezTo>
                  <a:close/>
                </a:path>
              </a:pathLst>
            </a:custGeom>
            <a:solidFill>
              <a:srgbClr val="FFFFFF"/>
            </a:solidFill>
            <a:ln w="38100" cap="sq">
              <a:gradFill>
                <a:gsLst>
                  <a:gs pos="0">
                    <a:srgbClr val="EA6400">
                      <a:alpha val="100000"/>
                    </a:srgbClr>
                  </a:gs>
                  <a:gs pos="100000">
                    <a:srgbClr val="F08D42">
                      <a:alpha val="100000"/>
                    </a:srgbClr>
                  </a:gs>
                </a:gsLst>
                <a:lin ang="0"/>
              </a:gradFill>
              <a:prstDash val="solid"/>
              <a:miter/>
            </a:ln>
          </p:spPr>
          <p:txBody>
            <a:bodyPr/>
            <a:lstStyle/>
            <a:p>
              <a:endParaRPr lang="en-US" dirty="0">
                <a:latin typeface="Montserrat" pitchFamily="2" charset="77"/>
              </a:endParaRPr>
            </a:p>
          </p:txBody>
        </p:sp>
        <p:sp>
          <p:nvSpPr>
            <p:cNvPr id="9" name="TextBox 9"/>
            <p:cNvSpPr txBox="1"/>
            <p:nvPr/>
          </p:nvSpPr>
          <p:spPr>
            <a:xfrm>
              <a:off x="0" y="-57150"/>
              <a:ext cx="1215581" cy="1418293"/>
            </a:xfrm>
            <a:prstGeom prst="rect">
              <a:avLst/>
            </a:prstGeom>
          </p:spPr>
          <p:txBody>
            <a:bodyPr lIns="50800" tIns="50800" rIns="50800" bIns="50800" rtlCol="0" anchor="ctr"/>
            <a:lstStyle/>
            <a:p>
              <a:pPr algn="ctr">
                <a:lnSpc>
                  <a:spcPts val="2926"/>
                </a:lnSpc>
              </a:pPr>
              <a:endParaRPr dirty="0">
                <a:latin typeface="Montserrat" pitchFamily="2" charset="77"/>
              </a:endParaRPr>
            </a:p>
          </p:txBody>
        </p:sp>
      </p:grpSp>
      <p:sp>
        <p:nvSpPr>
          <p:cNvPr id="10" name="AutoShape 10"/>
          <p:cNvSpPr/>
          <p:nvPr/>
        </p:nvSpPr>
        <p:spPr>
          <a:xfrm>
            <a:off x="3624533" y="6113434"/>
            <a:ext cx="1148022"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grpSp>
        <p:nvGrpSpPr>
          <p:cNvPr id="11" name="Group 11"/>
          <p:cNvGrpSpPr/>
          <p:nvPr/>
        </p:nvGrpSpPr>
        <p:grpSpPr>
          <a:xfrm>
            <a:off x="11781752" y="3940092"/>
            <a:ext cx="4615409" cy="5930306"/>
            <a:chOff x="0" y="0"/>
            <a:chExt cx="1215581" cy="1361143"/>
          </a:xfrm>
        </p:grpSpPr>
        <p:sp>
          <p:nvSpPr>
            <p:cNvPr id="12" name="Freeform 12"/>
            <p:cNvSpPr/>
            <p:nvPr/>
          </p:nvSpPr>
          <p:spPr>
            <a:xfrm>
              <a:off x="0" y="0"/>
              <a:ext cx="1215581" cy="1361143"/>
            </a:xfrm>
            <a:custGeom>
              <a:avLst/>
              <a:gdLst/>
              <a:ahLst/>
              <a:cxnLst/>
              <a:rect l="l" t="t" r="r" b="b"/>
              <a:pathLst>
                <a:path w="1215581" h="1361143">
                  <a:moveTo>
                    <a:pt x="8387" y="0"/>
                  </a:moveTo>
                  <a:lnTo>
                    <a:pt x="1207194" y="0"/>
                  </a:lnTo>
                  <a:cubicBezTo>
                    <a:pt x="1211826" y="0"/>
                    <a:pt x="1215581" y="3755"/>
                    <a:pt x="1215581" y="8387"/>
                  </a:cubicBezTo>
                  <a:lnTo>
                    <a:pt x="1215581" y="1352756"/>
                  </a:lnTo>
                  <a:cubicBezTo>
                    <a:pt x="1215581" y="1357388"/>
                    <a:pt x="1211826" y="1361143"/>
                    <a:pt x="1207194" y="1361143"/>
                  </a:cubicBezTo>
                  <a:lnTo>
                    <a:pt x="8387" y="1361143"/>
                  </a:lnTo>
                  <a:cubicBezTo>
                    <a:pt x="3755" y="1361143"/>
                    <a:pt x="0" y="1357388"/>
                    <a:pt x="0" y="1352756"/>
                  </a:cubicBezTo>
                  <a:lnTo>
                    <a:pt x="0" y="8387"/>
                  </a:lnTo>
                  <a:cubicBezTo>
                    <a:pt x="0" y="3755"/>
                    <a:pt x="3755" y="0"/>
                    <a:pt x="8387" y="0"/>
                  </a:cubicBezTo>
                  <a:close/>
                </a:path>
              </a:pathLst>
            </a:custGeom>
            <a:solidFill>
              <a:srgbClr val="FFFBFA"/>
            </a:solidFill>
            <a:ln w="38100" cap="sq">
              <a:gradFill>
                <a:gsLst>
                  <a:gs pos="0">
                    <a:srgbClr val="EA6400">
                      <a:alpha val="100000"/>
                    </a:srgbClr>
                  </a:gs>
                  <a:gs pos="100000">
                    <a:srgbClr val="F08D42">
                      <a:alpha val="100000"/>
                    </a:srgbClr>
                  </a:gs>
                </a:gsLst>
                <a:lin ang="0"/>
              </a:gradFill>
              <a:prstDash val="solid"/>
              <a:miter/>
            </a:ln>
          </p:spPr>
          <p:txBody>
            <a:bodyPr/>
            <a:lstStyle/>
            <a:p>
              <a:endParaRPr lang="en-US" dirty="0">
                <a:latin typeface="Montserrat" pitchFamily="2" charset="77"/>
              </a:endParaRPr>
            </a:p>
          </p:txBody>
        </p:sp>
        <p:sp>
          <p:nvSpPr>
            <p:cNvPr id="13" name="TextBox 13"/>
            <p:cNvSpPr txBox="1"/>
            <p:nvPr/>
          </p:nvSpPr>
          <p:spPr>
            <a:xfrm>
              <a:off x="0" y="-57150"/>
              <a:ext cx="1215581" cy="1418293"/>
            </a:xfrm>
            <a:prstGeom prst="rect">
              <a:avLst/>
            </a:prstGeom>
          </p:spPr>
          <p:txBody>
            <a:bodyPr lIns="50800" tIns="50800" rIns="50800" bIns="50800" rtlCol="0" anchor="ctr"/>
            <a:lstStyle/>
            <a:p>
              <a:pPr algn="ctr">
                <a:lnSpc>
                  <a:spcPts val="2926"/>
                </a:lnSpc>
              </a:pPr>
              <a:endParaRPr dirty="0">
                <a:latin typeface="Montserrat" pitchFamily="2" charset="77"/>
              </a:endParaRPr>
            </a:p>
          </p:txBody>
        </p:sp>
      </p:grpSp>
      <p:sp>
        <p:nvSpPr>
          <p:cNvPr id="14" name="AutoShape 14"/>
          <p:cNvSpPr/>
          <p:nvPr/>
        </p:nvSpPr>
        <p:spPr>
          <a:xfrm>
            <a:off x="13551272" y="6122959"/>
            <a:ext cx="1076368"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8" name="TextBox 18"/>
          <p:cNvSpPr txBox="1"/>
          <p:nvPr/>
        </p:nvSpPr>
        <p:spPr>
          <a:xfrm>
            <a:off x="2612294" y="2399435"/>
            <a:ext cx="13063401" cy="1107996"/>
          </a:xfrm>
          <a:prstGeom prst="rect">
            <a:avLst/>
          </a:prstGeom>
        </p:spPr>
        <p:txBody>
          <a:bodyPr wrap="square" lIns="0" tIns="0" rIns="0" bIns="0" rtlCol="0" anchor="t">
            <a:spAutoFit/>
          </a:bodyPr>
          <a:lstStyle/>
          <a:p>
            <a:pPr marL="0" lvl="0" indent="0" algn="ctr"/>
            <a:r>
              <a:rPr lang="en-US" sz="2400" dirty="0">
                <a:solidFill>
                  <a:srgbClr val="FFFFFF"/>
                </a:solidFill>
                <a:latin typeface="Montserrat" pitchFamily="2" charset="77"/>
                <a:ea typeface="Montserrat"/>
                <a:cs typeface="Montserrat"/>
                <a:sym typeface="Montserrat"/>
              </a:rPr>
              <a:t>Companies that embrace compliance as a strategic advantage will thrive. Their security posture will be stronger, their risk exposure lower, and their ability to do business—without regulatory roadblocks—will only improve.</a:t>
            </a:r>
          </a:p>
        </p:txBody>
      </p:sp>
      <p:sp>
        <p:nvSpPr>
          <p:cNvPr id="19" name="TextBox 19"/>
          <p:cNvSpPr txBox="1"/>
          <p:nvPr/>
        </p:nvSpPr>
        <p:spPr>
          <a:xfrm>
            <a:off x="2309454" y="6348039"/>
            <a:ext cx="3778179" cy="2584425"/>
          </a:xfrm>
          <a:prstGeom prst="rect">
            <a:avLst/>
          </a:prstGeom>
        </p:spPr>
        <p:txBody>
          <a:bodyPr lIns="0" tIns="0" rIns="0" bIns="0" rtlCol="0" anchor="t">
            <a:spAutoFit/>
          </a:bodyPr>
          <a:lstStyle/>
          <a:p>
            <a:pPr algn="ctr"/>
            <a:r>
              <a:rPr lang="en-US" sz="2399" dirty="0">
                <a:solidFill>
                  <a:srgbClr val="071F38"/>
                </a:solidFill>
                <a:latin typeface="Montserrat" pitchFamily="2" charset="77"/>
                <a:ea typeface="Montserrat"/>
                <a:cs typeface="Montserrat"/>
                <a:sym typeface="Montserrat"/>
              </a:rPr>
              <a:t>Compliance becomes predictable and repeatable, not a last-minute scramble. Plus, it helps reduce your over all risk to cyber incidents.</a:t>
            </a:r>
          </a:p>
        </p:txBody>
      </p:sp>
      <p:sp>
        <p:nvSpPr>
          <p:cNvPr id="20" name="TextBox 20"/>
          <p:cNvSpPr txBox="1"/>
          <p:nvPr/>
        </p:nvSpPr>
        <p:spPr>
          <a:xfrm>
            <a:off x="2445792" y="5219700"/>
            <a:ext cx="3505503" cy="678263"/>
          </a:xfrm>
          <a:prstGeom prst="rect">
            <a:avLst/>
          </a:prstGeom>
        </p:spPr>
        <p:txBody>
          <a:bodyPr lIns="0" tIns="0" rIns="0" bIns="0" rtlCol="0" anchor="t">
            <a:spAutoFit/>
          </a:bodyPr>
          <a:lstStyle/>
          <a:p>
            <a:pPr algn="ctr">
              <a:lnSpc>
                <a:spcPts val="2640"/>
              </a:lnSpc>
            </a:pPr>
            <a:r>
              <a:rPr lang="en-US" sz="2800" b="1" spc="122" dirty="0">
                <a:solidFill>
                  <a:srgbClr val="0B1B2C"/>
                </a:solidFill>
                <a:latin typeface="Montserrat" pitchFamily="2" charset="77"/>
                <a:ea typeface="Montserrat Bold"/>
                <a:cs typeface="Montserrat Bold"/>
                <a:sym typeface="Montserrat Bold"/>
              </a:rPr>
              <a:t>Confidence &amp;</a:t>
            </a:r>
          </a:p>
          <a:p>
            <a:pPr algn="ctr">
              <a:lnSpc>
                <a:spcPts val="2640"/>
              </a:lnSpc>
            </a:pPr>
            <a:r>
              <a:rPr lang="en-US" sz="2800" b="1" spc="122" dirty="0">
                <a:solidFill>
                  <a:srgbClr val="0B1B2C"/>
                </a:solidFill>
                <a:latin typeface="Montserrat" pitchFamily="2" charset="77"/>
                <a:ea typeface="Montserrat Bold"/>
                <a:cs typeface="Montserrat Bold"/>
                <a:sym typeface="Montserrat Bold"/>
              </a:rPr>
              <a:t>control</a:t>
            </a:r>
          </a:p>
        </p:txBody>
      </p:sp>
      <p:sp>
        <p:nvSpPr>
          <p:cNvPr id="21" name="TextBox 21"/>
          <p:cNvSpPr txBox="1"/>
          <p:nvPr/>
        </p:nvSpPr>
        <p:spPr>
          <a:xfrm>
            <a:off x="12200173" y="6348039"/>
            <a:ext cx="3778567" cy="2586285"/>
          </a:xfrm>
          <a:prstGeom prst="rect">
            <a:avLst/>
          </a:prstGeom>
        </p:spPr>
        <p:txBody>
          <a:bodyPr lIns="0" tIns="0" rIns="0" bIns="0" rtlCol="0" anchor="t">
            <a:spAutoFit/>
          </a:bodyPr>
          <a:lstStyle/>
          <a:p>
            <a:pPr algn="ctr">
              <a:lnSpc>
                <a:spcPts val="2879"/>
              </a:lnSpc>
            </a:pPr>
            <a:r>
              <a:rPr lang="en-US" sz="2400" dirty="0">
                <a:solidFill>
                  <a:srgbClr val="071F38"/>
                </a:solidFill>
                <a:latin typeface="Montserrat" pitchFamily="2" charset="77"/>
                <a:ea typeface="Montserrat"/>
                <a:cs typeface="Montserrat"/>
                <a:sym typeface="Montserrat"/>
              </a:rPr>
              <a:t>Customers, partners, and stakeholders trust organizations with a mature security posture, leading to faster deal approvals and stronger market positioning.</a:t>
            </a:r>
          </a:p>
        </p:txBody>
      </p:sp>
      <p:sp>
        <p:nvSpPr>
          <p:cNvPr id="22" name="TextBox 22"/>
          <p:cNvSpPr txBox="1"/>
          <p:nvPr/>
        </p:nvSpPr>
        <p:spPr>
          <a:xfrm>
            <a:off x="12282276" y="5219700"/>
            <a:ext cx="3614360" cy="672235"/>
          </a:xfrm>
          <a:prstGeom prst="rect">
            <a:avLst/>
          </a:prstGeom>
        </p:spPr>
        <p:txBody>
          <a:bodyPr lIns="0" tIns="0" rIns="0" bIns="0" rtlCol="0" anchor="t">
            <a:spAutoFit/>
          </a:bodyPr>
          <a:lstStyle/>
          <a:p>
            <a:pPr algn="ctr">
              <a:lnSpc>
                <a:spcPts val="2640"/>
              </a:lnSpc>
            </a:pPr>
            <a:r>
              <a:rPr lang="en-US" sz="2800" b="1" spc="122" dirty="0">
                <a:solidFill>
                  <a:srgbClr val="071F38"/>
                </a:solidFill>
                <a:latin typeface="Montserrat" pitchFamily="2" charset="77"/>
                <a:ea typeface="Montserrat Bold"/>
                <a:cs typeface="Montserrat Bold"/>
                <a:sym typeface="Montserrat Bold"/>
              </a:rPr>
              <a:t>Business growth opportunities</a:t>
            </a:r>
          </a:p>
        </p:txBody>
      </p:sp>
      <p:sp>
        <p:nvSpPr>
          <p:cNvPr id="23" name="TextBox 23"/>
          <p:cNvSpPr txBox="1"/>
          <p:nvPr/>
        </p:nvSpPr>
        <p:spPr>
          <a:xfrm>
            <a:off x="7402896" y="5242267"/>
            <a:ext cx="3482208" cy="678263"/>
          </a:xfrm>
          <a:prstGeom prst="rect">
            <a:avLst/>
          </a:prstGeom>
        </p:spPr>
        <p:txBody>
          <a:bodyPr wrap="square" lIns="0" tIns="0" rIns="0" bIns="0" rtlCol="0" anchor="t">
            <a:spAutoFit/>
          </a:bodyPr>
          <a:lstStyle/>
          <a:p>
            <a:pPr algn="ctr">
              <a:lnSpc>
                <a:spcPts val="2640"/>
              </a:lnSpc>
            </a:pPr>
            <a:r>
              <a:rPr lang="en-US" sz="2800" b="1" spc="122" dirty="0">
                <a:solidFill>
                  <a:srgbClr val="071F38"/>
                </a:solidFill>
                <a:latin typeface="Montserrat" pitchFamily="2" charset="77"/>
                <a:ea typeface="Montserrat Bold"/>
                <a:cs typeface="Montserrat Bold"/>
                <a:sym typeface="Montserrat Bold"/>
              </a:rPr>
              <a:t>Proactive</a:t>
            </a:r>
          </a:p>
          <a:p>
            <a:pPr algn="ctr">
              <a:lnSpc>
                <a:spcPts val="2640"/>
              </a:lnSpc>
            </a:pPr>
            <a:r>
              <a:rPr lang="en-US" sz="2800" b="1" spc="122" dirty="0">
                <a:solidFill>
                  <a:srgbClr val="071F38"/>
                </a:solidFill>
                <a:latin typeface="Montserrat" pitchFamily="2" charset="77"/>
                <a:ea typeface="Montserrat Bold"/>
                <a:cs typeface="Montserrat Bold"/>
                <a:sym typeface="Montserrat Bold"/>
              </a:rPr>
              <a:t>Evolution</a:t>
            </a:r>
          </a:p>
        </p:txBody>
      </p:sp>
      <p:sp>
        <p:nvSpPr>
          <p:cNvPr id="24" name="TextBox 24"/>
          <p:cNvSpPr txBox="1"/>
          <p:nvPr/>
        </p:nvSpPr>
        <p:spPr>
          <a:xfrm>
            <a:off x="7127642" y="6346179"/>
            <a:ext cx="4032718" cy="2586285"/>
          </a:xfrm>
          <a:prstGeom prst="rect">
            <a:avLst/>
          </a:prstGeom>
        </p:spPr>
        <p:txBody>
          <a:bodyPr wrap="square" lIns="0" tIns="0" rIns="0" bIns="0" rtlCol="0" anchor="t">
            <a:spAutoFit/>
          </a:bodyPr>
          <a:lstStyle/>
          <a:p>
            <a:pPr algn="ctr">
              <a:lnSpc>
                <a:spcPts val="2879"/>
              </a:lnSpc>
            </a:pPr>
            <a:r>
              <a:rPr lang="en-US" sz="2400" dirty="0">
                <a:solidFill>
                  <a:srgbClr val="071F38"/>
                </a:solidFill>
                <a:latin typeface="Montserrat" pitchFamily="2" charset="77"/>
                <a:ea typeface="Montserrat"/>
                <a:cs typeface="Montserrat"/>
                <a:sym typeface="Montserrat"/>
              </a:rPr>
              <a:t>Strategically and proactively evolve your defenses by incorporating expert human oversight into operational security to stay ahead of advanced threats.</a:t>
            </a:r>
          </a:p>
        </p:txBody>
      </p:sp>
      <p:sp>
        <p:nvSpPr>
          <p:cNvPr id="25" name="TextBox 25"/>
          <p:cNvSpPr txBox="1"/>
          <p:nvPr/>
        </p:nvSpPr>
        <p:spPr>
          <a:xfrm>
            <a:off x="3090089" y="828982"/>
            <a:ext cx="12107813" cy="1282402"/>
          </a:xfrm>
          <a:prstGeom prst="rect">
            <a:avLst/>
          </a:prstGeom>
        </p:spPr>
        <p:txBody>
          <a:bodyPr wrap="square" lIns="0" tIns="0" rIns="0" bIns="0" rtlCol="0" anchor="t">
            <a:spAutoFit/>
          </a:bodyPr>
          <a:lstStyle/>
          <a:p>
            <a:pPr algn="ctr">
              <a:lnSpc>
                <a:spcPts val="5000"/>
              </a:lnSpc>
            </a:pPr>
            <a:r>
              <a:rPr lang="en-US" sz="5000" b="1" dirty="0">
                <a:solidFill>
                  <a:srgbClr val="FFFFFF"/>
                </a:solidFill>
                <a:latin typeface="Montserrat" pitchFamily="2" charset="77"/>
                <a:ea typeface="Montserrat Bold"/>
                <a:cs typeface="Montserrat Bold"/>
                <a:sym typeface="Montserrat Bold"/>
              </a:rPr>
              <a:t>Gain a competitive advantage with a structured approach to GRC</a:t>
            </a:r>
          </a:p>
        </p:txBody>
      </p:sp>
      <p:sp>
        <p:nvSpPr>
          <p:cNvPr id="27" name="Freeform 4">
            <a:extLst>
              <a:ext uri="{FF2B5EF4-FFF2-40B4-BE49-F238E27FC236}">
                <a16:creationId xmlns:a16="http://schemas.microsoft.com/office/drawing/2014/main" id="{445C677D-96C8-BFD0-BABC-F54253502BEA}"/>
              </a:ext>
            </a:extLst>
          </p:cNvPr>
          <p:cNvSpPr/>
          <p:nvPr/>
        </p:nvSpPr>
        <p:spPr>
          <a:xfrm>
            <a:off x="15896636" y="350556"/>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4"/>
            <a:stretch>
              <a:fillRect l="-23667" t="-116543" r="-18416" b="-131533"/>
            </a:stretch>
          </a:blipFill>
        </p:spPr>
        <p:txBody>
          <a:bodyPr/>
          <a:lstStyle/>
          <a:p>
            <a:endParaRPr lang="en-US" dirty="0">
              <a:latin typeface="Montserrat" pitchFamily="2" charset="77"/>
            </a:endParaRPr>
          </a:p>
        </p:txBody>
      </p:sp>
      <p:pic>
        <p:nvPicPr>
          <p:cNvPr id="28" name="Picture 27" descr="A hand holding a star&#10;&#10;AI-generated content may be incorrect.">
            <a:extLst>
              <a:ext uri="{FF2B5EF4-FFF2-40B4-BE49-F238E27FC236}">
                <a16:creationId xmlns:a16="http://schemas.microsoft.com/office/drawing/2014/main" id="{865E44A9-02FE-E338-6C73-B0F1749B9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1368" y="4276878"/>
            <a:ext cx="645263" cy="672235"/>
          </a:xfrm>
          <a:prstGeom prst="rect">
            <a:avLst/>
          </a:prstGeom>
        </p:spPr>
      </p:pic>
      <p:pic>
        <p:nvPicPr>
          <p:cNvPr id="30" name="Picture 29" descr="A black and orange circle with arrows around a person&#10;&#10;AI-generated content may be incorrect.">
            <a:extLst>
              <a:ext uri="{FF2B5EF4-FFF2-40B4-BE49-F238E27FC236}">
                <a16:creationId xmlns:a16="http://schemas.microsoft.com/office/drawing/2014/main" id="{BD9B1377-6639-BE00-858E-FB0A7FFACE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3088" y="4298206"/>
            <a:ext cx="690909" cy="672236"/>
          </a:xfrm>
          <a:prstGeom prst="rect">
            <a:avLst/>
          </a:prstGeom>
        </p:spPr>
      </p:pic>
      <p:pic>
        <p:nvPicPr>
          <p:cNvPr id="32" name="Picture 31" descr="A light bulb with arrows pointing to the side&#10;&#10;AI-generated content may be incorrect.">
            <a:extLst>
              <a:ext uri="{FF2B5EF4-FFF2-40B4-BE49-F238E27FC236}">
                <a16:creationId xmlns:a16="http://schemas.microsoft.com/office/drawing/2014/main" id="{DE274679-4D7C-7FDD-088B-34A06A0D9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65888" y="4191350"/>
            <a:ext cx="739680" cy="7489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a:extLst>
            <a:ext uri="{FF2B5EF4-FFF2-40B4-BE49-F238E27FC236}">
              <a16:creationId xmlns:a16="http://schemas.microsoft.com/office/drawing/2014/main" id="{01CEE4B0-A630-11E0-0E17-074982BBA3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0A5F38-808B-4E76-860C-8F8276593C28}"/>
              </a:ext>
            </a:extLst>
          </p:cNvPr>
          <p:cNvSpPr>
            <a:spLocks noGrp="1" noRot="1" noMove="1" noResize="1" noEditPoints="1" noAdjustHandles="1" noChangeArrowheads="1" noChangeShapeType="1"/>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3" name="AutoShape 3">
            <a:extLst>
              <a:ext uri="{FF2B5EF4-FFF2-40B4-BE49-F238E27FC236}">
                <a16:creationId xmlns:a16="http://schemas.microsoft.com/office/drawing/2014/main" id="{EC11EDDD-36CD-B8D2-8486-1BF521FDA8A0}"/>
              </a:ext>
            </a:extLst>
          </p:cNvPr>
          <p:cNvSpPr/>
          <p:nvPr/>
        </p:nvSpPr>
        <p:spPr>
          <a:xfrm>
            <a:off x="7917277" y="3467100"/>
            <a:ext cx="2453446"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4" name="Freeform 4">
            <a:extLst>
              <a:ext uri="{FF2B5EF4-FFF2-40B4-BE49-F238E27FC236}">
                <a16:creationId xmlns:a16="http://schemas.microsoft.com/office/drawing/2014/main" id="{98D00F0D-55C2-ABE3-F841-6FE47BE835A5}"/>
              </a:ext>
            </a:extLst>
          </p:cNvPr>
          <p:cNvSpPr/>
          <p:nvPr/>
        </p:nvSpPr>
        <p:spPr>
          <a:xfrm>
            <a:off x="15766671" y="349874"/>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5"/>
            <a:stretch>
              <a:fillRect l="-23667" t="-116543" r="-18416" b="-131533"/>
            </a:stretch>
          </a:blipFill>
        </p:spPr>
        <p:txBody>
          <a:bodyPr/>
          <a:lstStyle/>
          <a:p>
            <a:endParaRPr lang="en-US" dirty="0">
              <a:latin typeface="Montserrat" pitchFamily="2" charset="77"/>
            </a:endParaRPr>
          </a:p>
        </p:txBody>
      </p:sp>
      <p:sp>
        <p:nvSpPr>
          <p:cNvPr id="28" name="TextBox 28">
            <a:extLst>
              <a:ext uri="{FF2B5EF4-FFF2-40B4-BE49-F238E27FC236}">
                <a16:creationId xmlns:a16="http://schemas.microsoft.com/office/drawing/2014/main" id="{47B024DE-F605-103C-845F-2CA40B7A0D16}"/>
              </a:ext>
            </a:extLst>
          </p:cNvPr>
          <p:cNvSpPr txBox="1"/>
          <p:nvPr/>
        </p:nvSpPr>
        <p:spPr>
          <a:xfrm>
            <a:off x="5046998" y="1012421"/>
            <a:ext cx="8194004" cy="1846659"/>
          </a:xfrm>
          <a:prstGeom prst="rect">
            <a:avLst/>
          </a:prstGeom>
        </p:spPr>
        <p:txBody>
          <a:bodyPr wrap="square" lIns="0" tIns="0" rIns="0" bIns="0" rtlCol="0" anchor="t">
            <a:spAutoFit/>
          </a:bodyPr>
          <a:lstStyle/>
          <a:p>
            <a:pPr algn="ctr"/>
            <a:r>
              <a:rPr lang="en-US" sz="6000" b="1" dirty="0">
                <a:solidFill>
                  <a:srgbClr val="FFFBFA"/>
                </a:solidFill>
                <a:latin typeface="Montserrat" pitchFamily="2" charset="77"/>
                <a:ea typeface="Montserrat Bold"/>
                <a:cs typeface="Montserrat Bold"/>
                <a:sym typeface="Montserrat Bold"/>
              </a:rPr>
              <a:t>Simplified GRC at Your Fingertips</a:t>
            </a:r>
          </a:p>
        </p:txBody>
      </p:sp>
      <p:sp>
        <p:nvSpPr>
          <p:cNvPr id="36" name="TextBox 35">
            <a:extLst>
              <a:ext uri="{FF2B5EF4-FFF2-40B4-BE49-F238E27FC236}">
                <a16:creationId xmlns:a16="http://schemas.microsoft.com/office/drawing/2014/main" id="{152A7ADF-D5FE-4206-DB09-E93DD572D8EA}"/>
              </a:ext>
            </a:extLst>
          </p:cNvPr>
          <p:cNvSpPr txBox="1"/>
          <p:nvPr/>
        </p:nvSpPr>
        <p:spPr>
          <a:xfrm>
            <a:off x="1541149" y="6524695"/>
            <a:ext cx="3852982" cy="954107"/>
          </a:xfrm>
          <a:prstGeom prst="rect">
            <a:avLst/>
          </a:prstGeom>
          <a:noFill/>
        </p:spPr>
        <p:txBody>
          <a:bodyPr wrap="square" rtlCol="0">
            <a:spAutoFit/>
          </a:bodyPr>
          <a:lstStyle/>
          <a:p>
            <a:pPr algn="ctr"/>
            <a:r>
              <a:rPr lang="en-US" sz="2800" b="1" dirty="0">
                <a:solidFill>
                  <a:schemeClr val="bg1"/>
                </a:solidFill>
                <a:latin typeface="Montserrat" pitchFamily="2" charset="77"/>
              </a:rPr>
              <a:t>Sophisticated evidence collection</a:t>
            </a:r>
          </a:p>
        </p:txBody>
      </p:sp>
      <p:sp>
        <p:nvSpPr>
          <p:cNvPr id="37" name="TextBox 36">
            <a:extLst>
              <a:ext uri="{FF2B5EF4-FFF2-40B4-BE49-F238E27FC236}">
                <a16:creationId xmlns:a16="http://schemas.microsoft.com/office/drawing/2014/main" id="{6631C212-B735-344A-2258-940D0BE3B7CF}"/>
              </a:ext>
            </a:extLst>
          </p:cNvPr>
          <p:cNvSpPr txBox="1"/>
          <p:nvPr/>
        </p:nvSpPr>
        <p:spPr>
          <a:xfrm>
            <a:off x="13147409" y="6524695"/>
            <a:ext cx="3416808" cy="954107"/>
          </a:xfrm>
          <a:prstGeom prst="rect">
            <a:avLst/>
          </a:prstGeom>
          <a:noFill/>
        </p:spPr>
        <p:txBody>
          <a:bodyPr wrap="square" rtlCol="0">
            <a:spAutoFit/>
          </a:bodyPr>
          <a:lstStyle/>
          <a:p>
            <a:pPr algn="ctr"/>
            <a:r>
              <a:rPr lang="en-US" sz="2800" b="1" dirty="0">
                <a:solidFill>
                  <a:schemeClr val="bg1"/>
                </a:solidFill>
                <a:latin typeface="Montserrat" pitchFamily="2" charset="77"/>
              </a:rPr>
              <a:t>Strategic cyber guidance</a:t>
            </a:r>
          </a:p>
        </p:txBody>
      </p:sp>
      <p:sp>
        <p:nvSpPr>
          <p:cNvPr id="38" name="TextBox 37">
            <a:extLst>
              <a:ext uri="{FF2B5EF4-FFF2-40B4-BE49-F238E27FC236}">
                <a16:creationId xmlns:a16="http://schemas.microsoft.com/office/drawing/2014/main" id="{2517DEBA-2A54-9A83-F793-B598B45E3E2C}"/>
              </a:ext>
            </a:extLst>
          </p:cNvPr>
          <p:cNvSpPr txBox="1"/>
          <p:nvPr/>
        </p:nvSpPr>
        <p:spPr>
          <a:xfrm>
            <a:off x="7567061" y="6515100"/>
            <a:ext cx="3153874" cy="954107"/>
          </a:xfrm>
          <a:prstGeom prst="rect">
            <a:avLst/>
          </a:prstGeom>
          <a:noFill/>
        </p:spPr>
        <p:txBody>
          <a:bodyPr wrap="square" rtlCol="0">
            <a:spAutoFit/>
          </a:bodyPr>
          <a:lstStyle/>
          <a:p>
            <a:pPr algn="ctr"/>
            <a:r>
              <a:rPr lang="en-US" sz="2800" b="1" dirty="0">
                <a:solidFill>
                  <a:schemeClr val="bg1"/>
                </a:solidFill>
                <a:latin typeface="Montserrat" pitchFamily="2" charset="77"/>
              </a:rPr>
              <a:t>Risk</a:t>
            </a:r>
          </a:p>
          <a:p>
            <a:pPr algn="ctr"/>
            <a:r>
              <a:rPr lang="en-US" sz="2800" b="1" dirty="0">
                <a:solidFill>
                  <a:schemeClr val="bg1"/>
                </a:solidFill>
                <a:latin typeface="Montserrat" pitchFamily="2" charset="77"/>
              </a:rPr>
              <a:t>visibility</a:t>
            </a:r>
          </a:p>
        </p:txBody>
      </p:sp>
      <p:grpSp>
        <p:nvGrpSpPr>
          <p:cNvPr id="62" name="Group 61">
            <a:extLst>
              <a:ext uri="{FF2B5EF4-FFF2-40B4-BE49-F238E27FC236}">
                <a16:creationId xmlns:a16="http://schemas.microsoft.com/office/drawing/2014/main" id="{F9754FD7-C116-11DF-E774-3FF223A421FE}"/>
              </a:ext>
            </a:extLst>
          </p:cNvPr>
          <p:cNvGrpSpPr/>
          <p:nvPr/>
        </p:nvGrpSpPr>
        <p:grpSpPr>
          <a:xfrm>
            <a:off x="2675635" y="4371435"/>
            <a:ext cx="1584009" cy="1584009"/>
            <a:chOff x="5488034" y="4971350"/>
            <a:chExt cx="1334215" cy="1334215"/>
          </a:xfrm>
        </p:grpSpPr>
        <p:grpSp>
          <p:nvGrpSpPr>
            <p:cNvPr id="58" name="Group 6">
              <a:extLst>
                <a:ext uri="{FF2B5EF4-FFF2-40B4-BE49-F238E27FC236}">
                  <a16:creationId xmlns:a16="http://schemas.microsoft.com/office/drawing/2014/main" id="{07EC459A-0D5E-528B-3E7C-1E7E52AA5F4F}"/>
                </a:ext>
              </a:extLst>
            </p:cNvPr>
            <p:cNvGrpSpPr/>
            <p:nvPr/>
          </p:nvGrpSpPr>
          <p:grpSpPr>
            <a:xfrm>
              <a:off x="5488034" y="4971350"/>
              <a:ext cx="1334215" cy="1334215"/>
              <a:chOff x="0" y="0"/>
              <a:chExt cx="499808" cy="499808"/>
            </a:xfrm>
          </p:grpSpPr>
          <p:sp>
            <p:nvSpPr>
              <p:cNvPr id="60" name="Freeform 7">
                <a:extLst>
                  <a:ext uri="{FF2B5EF4-FFF2-40B4-BE49-F238E27FC236}">
                    <a16:creationId xmlns:a16="http://schemas.microsoft.com/office/drawing/2014/main" id="{7442DAC5-FD92-3725-5B4C-6F9D31AE31F3}"/>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61" name="TextBox 8">
                <a:extLst>
                  <a:ext uri="{FF2B5EF4-FFF2-40B4-BE49-F238E27FC236}">
                    <a16:creationId xmlns:a16="http://schemas.microsoft.com/office/drawing/2014/main" id="{7E25FE04-EBFA-1515-E049-332E18AB23CE}"/>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52" name="Picture 51" descr="A orange and black building with a black background&#10;&#10;AI-generated content may be incorrect.">
              <a:extLst>
                <a:ext uri="{FF2B5EF4-FFF2-40B4-BE49-F238E27FC236}">
                  <a16:creationId xmlns:a16="http://schemas.microsoft.com/office/drawing/2014/main" id="{47C38F8B-FB46-5C8A-9AB6-361A73CD7B54}"/>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5737829" y="5075449"/>
              <a:ext cx="834623" cy="1024309"/>
            </a:xfrm>
            <a:prstGeom prst="rect">
              <a:avLst/>
            </a:prstGeom>
          </p:spPr>
        </p:pic>
      </p:grpSp>
      <p:grpSp>
        <p:nvGrpSpPr>
          <p:cNvPr id="74" name="Group 73">
            <a:extLst>
              <a:ext uri="{FF2B5EF4-FFF2-40B4-BE49-F238E27FC236}">
                <a16:creationId xmlns:a16="http://schemas.microsoft.com/office/drawing/2014/main" id="{55E31F45-0037-F03C-1C29-F70F9FB0DA01}"/>
              </a:ext>
            </a:extLst>
          </p:cNvPr>
          <p:cNvGrpSpPr/>
          <p:nvPr/>
        </p:nvGrpSpPr>
        <p:grpSpPr>
          <a:xfrm>
            <a:off x="8351995" y="4320580"/>
            <a:ext cx="1584009" cy="1584009"/>
            <a:chOff x="12601670" y="4971350"/>
            <a:chExt cx="1334215" cy="1334215"/>
          </a:xfrm>
        </p:grpSpPr>
        <p:grpSp>
          <p:nvGrpSpPr>
            <p:cNvPr id="70" name="Group 6">
              <a:extLst>
                <a:ext uri="{FF2B5EF4-FFF2-40B4-BE49-F238E27FC236}">
                  <a16:creationId xmlns:a16="http://schemas.microsoft.com/office/drawing/2014/main" id="{0B05646F-5E20-08CC-6629-277315067F73}"/>
                </a:ext>
              </a:extLst>
            </p:cNvPr>
            <p:cNvGrpSpPr/>
            <p:nvPr/>
          </p:nvGrpSpPr>
          <p:grpSpPr>
            <a:xfrm>
              <a:off x="12601670" y="4971350"/>
              <a:ext cx="1334215" cy="1334215"/>
              <a:chOff x="0" y="0"/>
              <a:chExt cx="499808" cy="499808"/>
            </a:xfrm>
          </p:grpSpPr>
          <p:sp>
            <p:nvSpPr>
              <p:cNvPr id="72" name="Freeform 7">
                <a:extLst>
                  <a:ext uri="{FF2B5EF4-FFF2-40B4-BE49-F238E27FC236}">
                    <a16:creationId xmlns:a16="http://schemas.microsoft.com/office/drawing/2014/main" id="{EFAD44D6-04F4-07E3-86D2-E78E6282373C}"/>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73" name="TextBox 8">
                <a:extLst>
                  <a:ext uri="{FF2B5EF4-FFF2-40B4-BE49-F238E27FC236}">
                    <a16:creationId xmlns:a16="http://schemas.microsoft.com/office/drawing/2014/main" id="{E125BDF7-9EC6-F8B5-29F4-E4E4F0ABD7F4}"/>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48" name="Picture 47" descr="A close-up of a paper&#10;&#10;AI-generated content may be incorrect.">
              <a:extLst>
                <a:ext uri="{FF2B5EF4-FFF2-40B4-BE49-F238E27FC236}">
                  <a16:creationId xmlns:a16="http://schemas.microsoft.com/office/drawing/2014/main" id="{55059B2C-AD56-F853-0881-F516BDE708B1}"/>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2769294" y="5168767"/>
              <a:ext cx="998965" cy="916896"/>
            </a:xfrm>
            <a:prstGeom prst="rect">
              <a:avLst/>
            </a:prstGeom>
          </p:spPr>
        </p:pic>
      </p:grpSp>
      <p:grpSp>
        <p:nvGrpSpPr>
          <p:cNvPr id="80" name="Group 79">
            <a:extLst>
              <a:ext uri="{FF2B5EF4-FFF2-40B4-BE49-F238E27FC236}">
                <a16:creationId xmlns:a16="http://schemas.microsoft.com/office/drawing/2014/main" id="{F1AF8D54-E1A2-C64A-D872-A99A243AB5B1}"/>
              </a:ext>
            </a:extLst>
          </p:cNvPr>
          <p:cNvGrpSpPr/>
          <p:nvPr/>
        </p:nvGrpSpPr>
        <p:grpSpPr>
          <a:xfrm>
            <a:off x="14034356" y="4320580"/>
            <a:ext cx="1642914" cy="1634864"/>
            <a:chOff x="16053080" y="4971350"/>
            <a:chExt cx="1334215" cy="1334215"/>
          </a:xfrm>
        </p:grpSpPr>
        <p:grpSp>
          <p:nvGrpSpPr>
            <p:cNvPr id="76" name="Group 6">
              <a:extLst>
                <a:ext uri="{FF2B5EF4-FFF2-40B4-BE49-F238E27FC236}">
                  <a16:creationId xmlns:a16="http://schemas.microsoft.com/office/drawing/2014/main" id="{22DCDE4E-BFBC-27A6-AFB0-E63CA0DA707D}"/>
                </a:ext>
              </a:extLst>
            </p:cNvPr>
            <p:cNvGrpSpPr/>
            <p:nvPr/>
          </p:nvGrpSpPr>
          <p:grpSpPr>
            <a:xfrm>
              <a:off x="16053080" y="4971350"/>
              <a:ext cx="1334215" cy="1334215"/>
              <a:chOff x="0" y="0"/>
              <a:chExt cx="499808" cy="499808"/>
            </a:xfrm>
          </p:grpSpPr>
          <p:sp>
            <p:nvSpPr>
              <p:cNvPr id="78" name="Freeform 7">
                <a:extLst>
                  <a:ext uri="{FF2B5EF4-FFF2-40B4-BE49-F238E27FC236}">
                    <a16:creationId xmlns:a16="http://schemas.microsoft.com/office/drawing/2014/main" id="{BDC97353-F28A-AB92-EDA5-63DED7AD9847}"/>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79" name="TextBox 8">
                <a:extLst>
                  <a:ext uri="{FF2B5EF4-FFF2-40B4-BE49-F238E27FC236}">
                    <a16:creationId xmlns:a16="http://schemas.microsoft.com/office/drawing/2014/main" id="{C31ADD76-37DF-8E9F-8A77-AF19FF2B8B04}"/>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50" name="Picture 49" descr="A logo of a graph in a circle&#10;&#10;AI-generated content may be incorrect.">
              <a:extLst>
                <a:ext uri="{FF2B5EF4-FFF2-40B4-BE49-F238E27FC236}">
                  <a16:creationId xmlns:a16="http://schemas.microsoft.com/office/drawing/2014/main" id="{207C87A9-82AD-708A-0EC4-13F0F82EA22C}"/>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6243310" y="5158485"/>
              <a:ext cx="953753" cy="953753"/>
            </a:xfrm>
            <a:prstGeom prst="rect">
              <a:avLst/>
            </a:prstGeom>
          </p:spPr>
        </p:pic>
      </p:grpSp>
      <p:sp>
        <p:nvSpPr>
          <p:cNvPr id="5" name="TextBox 4">
            <a:extLst>
              <a:ext uri="{FF2B5EF4-FFF2-40B4-BE49-F238E27FC236}">
                <a16:creationId xmlns:a16="http://schemas.microsoft.com/office/drawing/2014/main" id="{DA727FD3-CD65-A59F-DD23-AE2D9DD9CD0D}"/>
              </a:ext>
            </a:extLst>
          </p:cNvPr>
          <p:cNvSpPr txBox="1"/>
          <p:nvPr/>
        </p:nvSpPr>
        <p:spPr>
          <a:xfrm>
            <a:off x="1303090" y="7737599"/>
            <a:ext cx="4329096" cy="1200329"/>
          </a:xfrm>
          <a:prstGeom prst="rect">
            <a:avLst/>
          </a:prstGeom>
          <a:noFill/>
        </p:spPr>
        <p:txBody>
          <a:bodyPr wrap="square" rtlCol="0">
            <a:spAutoFit/>
          </a:bodyPr>
          <a:lstStyle/>
          <a:p>
            <a:pPr algn="ctr"/>
            <a:r>
              <a:rPr lang="en-US" sz="2400" dirty="0">
                <a:solidFill>
                  <a:schemeClr val="bg1"/>
                </a:solidFill>
                <a:latin typeface="Montserrat" pitchFamily="2" charset="77"/>
              </a:rPr>
              <a:t>Documentation for audits, insurance, and governing boards.</a:t>
            </a:r>
          </a:p>
        </p:txBody>
      </p:sp>
      <p:sp>
        <p:nvSpPr>
          <p:cNvPr id="7" name="TextBox 6">
            <a:extLst>
              <a:ext uri="{FF2B5EF4-FFF2-40B4-BE49-F238E27FC236}">
                <a16:creationId xmlns:a16="http://schemas.microsoft.com/office/drawing/2014/main" id="{8DF71637-48E5-3BAD-2204-0885DF3C08A4}"/>
              </a:ext>
            </a:extLst>
          </p:cNvPr>
          <p:cNvSpPr txBox="1"/>
          <p:nvPr/>
        </p:nvSpPr>
        <p:spPr>
          <a:xfrm>
            <a:off x="6979450" y="7734769"/>
            <a:ext cx="4329096" cy="1200329"/>
          </a:xfrm>
          <a:prstGeom prst="rect">
            <a:avLst/>
          </a:prstGeom>
          <a:noFill/>
        </p:spPr>
        <p:txBody>
          <a:bodyPr wrap="square" rtlCol="0">
            <a:spAutoFit/>
          </a:bodyPr>
          <a:lstStyle/>
          <a:p>
            <a:pPr algn="ctr"/>
            <a:r>
              <a:rPr lang="en-US" sz="2400" dirty="0">
                <a:solidFill>
                  <a:schemeClr val="bg1"/>
                </a:solidFill>
                <a:latin typeface="Montserrat" pitchFamily="2" charset="77"/>
              </a:rPr>
              <a:t>Detailed reports for data-driven decision making and progress tracking.</a:t>
            </a:r>
          </a:p>
        </p:txBody>
      </p:sp>
      <p:sp>
        <p:nvSpPr>
          <p:cNvPr id="8" name="TextBox 7">
            <a:extLst>
              <a:ext uri="{FF2B5EF4-FFF2-40B4-BE49-F238E27FC236}">
                <a16:creationId xmlns:a16="http://schemas.microsoft.com/office/drawing/2014/main" id="{2E36D0E9-4160-9516-E8AB-08522947F05D}"/>
              </a:ext>
            </a:extLst>
          </p:cNvPr>
          <p:cNvSpPr txBox="1"/>
          <p:nvPr/>
        </p:nvSpPr>
        <p:spPr>
          <a:xfrm>
            <a:off x="12691264" y="7723429"/>
            <a:ext cx="4329096" cy="1200329"/>
          </a:xfrm>
          <a:prstGeom prst="rect">
            <a:avLst/>
          </a:prstGeom>
          <a:noFill/>
        </p:spPr>
        <p:txBody>
          <a:bodyPr wrap="square" rtlCol="0">
            <a:spAutoFit/>
          </a:bodyPr>
          <a:lstStyle/>
          <a:p>
            <a:pPr algn="ctr"/>
            <a:r>
              <a:rPr lang="en-US" sz="2400" dirty="0">
                <a:solidFill>
                  <a:schemeClr val="bg1"/>
                </a:solidFill>
                <a:latin typeface="Montserrat" pitchFamily="2" charset="77"/>
              </a:rPr>
              <a:t>Advice and oversight from certified cybersecurity professionals.</a:t>
            </a:r>
          </a:p>
        </p:txBody>
      </p:sp>
    </p:spTree>
    <p:extLst>
      <p:ext uri="{BB962C8B-B14F-4D97-AF65-F5344CB8AC3E}">
        <p14:creationId xmlns:p14="http://schemas.microsoft.com/office/powerpoint/2010/main" val="426632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3EECB9C1-14F7-2267-B0F7-CD95E69C45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AE5F9C-6BAE-DBEC-1949-B5F64345EB74}"/>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sp>
        <p:nvSpPr>
          <p:cNvPr id="4" name="TextBox 4">
            <a:extLst>
              <a:ext uri="{FF2B5EF4-FFF2-40B4-BE49-F238E27FC236}">
                <a16:creationId xmlns:a16="http://schemas.microsoft.com/office/drawing/2014/main" id="{50BC4AF8-C1AF-D5FA-4D21-CE3429EE207F}"/>
              </a:ext>
            </a:extLst>
          </p:cNvPr>
          <p:cNvSpPr txBox="1"/>
          <p:nvPr/>
        </p:nvSpPr>
        <p:spPr>
          <a:xfrm>
            <a:off x="2626309" y="3769809"/>
            <a:ext cx="5801913"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Compliance management</a:t>
            </a:r>
          </a:p>
        </p:txBody>
      </p:sp>
      <p:sp>
        <p:nvSpPr>
          <p:cNvPr id="5" name="TextBox 5">
            <a:extLst>
              <a:ext uri="{FF2B5EF4-FFF2-40B4-BE49-F238E27FC236}">
                <a16:creationId xmlns:a16="http://schemas.microsoft.com/office/drawing/2014/main" id="{F448F4E4-0C04-7886-B16D-395315E51A1C}"/>
              </a:ext>
            </a:extLst>
          </p:cNvPr>
          <p:cNvSpPr txBox="1"/>
          <p:nvPr/>
        </p:nvSpPr>
        <p:spPr>
          <a:xfrm>
            <a:off x="1029290" y="716498"/>
            <a:ext cx="12229510" cy="1846659"/>
          </a:xfrm>
          <a:prstGeom prst="rect">
            <a:avLst/>
          </a:prstGeom>
        </p:spPr>
        <p:txBody>
          <a:bodyPr wrap="square" lIns="0" tIns="0" rIns="0" bIns="0" rtlCol="0" anchor="t">
            <a:spAutoFit/>
          </a:bodyPr>
          <a:lstStyle/>
          <a:p>
            <a:pPr algn="l"/>
            <a:r>
              <a:rPr lang="en-US" sz="6000" b="1" dirty="0">
                <a:solidFill>
                  <a:srgbClr val="FFFBFA"/>
                </a:solidFill>
                <a:latin typeface="Montserrat" pitchFamily="2" charset="77"/>
                <a:ea typeface="Montserrat Bold"/>
                <a:cs typeface="Montserrat Bold"/>
                <a:sym typeface="Montserrat Bold"/>
              </a:rPr>
              <a:t>Define, manage, and optimize Your Security program</a:t>
            </a:r>
          </a:p>
        </p:txBody>
      </p:sp>
      <p:grpSp>
        <p:nvGrpSpPr>
          <p:cNvPr id="6" name="Group 6">
            <a:extLst>
              <a:ext uri="{FF2B5EF4-FFF2-40B4-BE49-F238E27FC236}">
                <a16:creationId xmlns:a16="http://schemas.microsoft.com/office/drawing/2014/main" id="{84333353-1EEC-14F6-645C-3C498B8744A0}"/>
              </a:ext>
            </a:extLst>
          </p:cNvPr>
          <p:cNvGrpSpPr/>
          <p:nvPr/>
        </p:nvGrpSpPr>
        <p:grpSpPr>
          <a:xfrm>
            <a:off x="1024035" y="3739184"/>
            <a:ext cx="1107611" cy="1107611"/>
            <a:chOff x="0" y="0"/>
            <a:chExt cx="499808" cy="499808"/>
          </a:xfrm>
        </p:grpSpPr>
        <p:sp>
          <p:nvSpPr>
            <p:cNvPr id="7" name="Freeform 7">
              <a:extLst>
                <a:ext uri="{FF2B5EF4-FFF2-40B4-BE49-F238E27FC236}">
                  <a16:creationId xmlns:a16="http://schemas.microsoft.com/office/drawing/2014/main" id="{F5394501-F48F-3A4E-8C9B-2FBCF28CD0E7}"/>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8" name="TextBox 8">
              <a:extLst>
                <a:ext uri="{FF2B5EF4-FFF2-40B4-BE49-F238E27FC236}">
                  <a16:creationId xmlns:a16="http://schemas.microsoft.com/office/drawing/2014/main" id="{866A5AB8-A1E7-FEF4-40C8-EC1FEFEE1866}"/>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17" name="TextBox 17">
            <a:extLst>
              <a:ext uri="{FF2B5EF4-FFF2-40B4-BE49-F238E27FC236}">
                <a16:creationId xmlns:a16="http://schemas.microsoft.com/office/drawing/2014/main" id="{EF7BE2A5-3E7D-0E63-D807-53ED68B0F332}"/>
              </a:ext>
            </a:extLst>
          </p:cNvPr>
          <p:cNvSpPr txBox="1"/>
          <p:nvPr/>
        </p:nvSpPr>
        <p:spPr>
          <a:xfrm>
            <a:off x="2629853" y="5496860"/>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Risk analysis &amp; mitigation</a:t>
            </a:r>
          </a:p>
        </p:txBody>
      </p:sp>
      <p:grpSp>
        <p:nvGrpSpPr>
          <p:cNvPr id="18" name="Group 18">
            <a:extLst>
              <a:ext uri="{FF2B5EF4-FFF2-40B4-BE49-F238E27FC236}">
                <a16:creationId xmlns:a16="http://schemas.microsoft.com/office/drawing/2014/main" id="{4007FE37-5475-D6D9-BF7D-45C5F11EC2FE}"/>
              </a:ext>
            </a:extLst>
          </p:cNvPr>
          <p:cNvGrpSpPr/>
          <p:nvPr/>
        </p:nvGrpSpPr>
        <p:grpSpPr>
          <a:xfrm>
            <a:off x="1024035" y="5496860"/>
            <a:ext cx="1107611" cy="1107611"/>
            <a:chOff x="0" y="0"/>
            <a:chExt cx="499808" cy="499808"/>
          </a:xfrm>
        </p:grpSpPr>
        <p:sp>
          <p:nvSpPr>
            <p:cNvPr id="19" name="Freeform 19">
              <a:extLst>
                <a:ext uri="{FF2B5EF4-FFF2-40B4-BE49-F238E27FC236}">
                  <a16:creationId xmlns:a16="http://schemas.microsoft.com/office/drawing/2014/main" id="{660E3F22-E617-8F11-E853-28A8E021C7D2}"/>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20" name="TextBox 20">
              <a:extLst>
                <a:ext uri="{FF2B5EF4-FFF2-40B4-BE49-F238E27FC236}">
                  <a16:creationId xmlns:a16="http://schemas.microsoft.com/office/drawing/2014/main" id="{D1D21119-B802-2067-EB72-411016876461}"/>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29" name="Freeform 4">
            <a:extLst>
              <a:ext uri="{FF2B5EF4-FFF2-40B4-BE49-F238E27FC236}">
                <a16:creationId xmlns:a16="http://schemas.microsoft.com/office/drawing/2014/main" id="{4B90A185-8F0C-0E3C-55D9-CB24E15441BE}"/>
              </a:ext>
            </a:extLst>
          </p:cNvPr>
          <p:cNvSpPr/>
          <p:nvPr/>
        </p:nvSpPr>
        <p:spPr>
          <a:xfrm>
            <a:off x="15885679" y="384912"/>
            <a:ext cx="2121401" cy="441887"/>
          </a:xfrm>
          <a:custGeom>
            <a:avLst/>
            <a:gdLst/>
            <a:ahLst/>
            <a:cxnLst/>
            <a:rect l="l" t="t" r="r" b="b"/>
            <a:pathLst>
              <a:path w="5034635" h="1048712">
                <a:moveTo>
                  <a:pt x="0" y="0"/>
                </a:moveTo>
                <a:lnTo>
                  <a:pt x="5034635" y="0"/>
                </a:lnTo>
                <a:lnTo>
                  <a:pt x="5034635" y="1048712"/>
                </a:lnTo>
                <a:lnTo>
                  <a:pt x="0" y="1048712"/>
                </a:lnTo>
                <a:lnTo>
                  <a:pt x="0" y="0"/>
                </a:lnTo>
                <a:close/>
              </a:path>
            </a:pathLst>
          </a:custGeom>
          <a:blipFill>
            <a:blip r:embed="rId4"/>
            <a:stretch>
              <a:fillRect l="-23667" t="-116543" r="-18416" b="-131533"/>
            </a:stretch>
          </a:blipFill>
        </p:spPr>
        <p:txBody>
          <a:bodyPr/>
          <a:lstStyle/>
          <a:p>
            <a:endParaRPr lang="en-US" dirty="0">
              <a:latin typeface="Montserrat" pitchFamily="2" charset="77"/>
            </a:endParaRPr>
          </a:p>
        </p:txBody>
      </p:sp>
      <p:pic>
        <p:nvPicPr>
          <p:cNvPr id="31" name="Picture 30" descr="A white and black symbol of a document with a hammer and check marks&#10;&#10;AI-generated content may be incorrect.">
            <a:extLst>
              <a:ext uri="{FF2B5EF4-FFF2-40B4-BE49-F238E27FC236}">
                <a16:creationId xmlns:a16="http://schemas.microsoft.com/office/drawing/2014/main" id="{E6FFEA11-90D9-F4D1-4A41-710CE915F0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6498" y="3895373"/>
            <a:ext cx="759980" cy="732837"/>
          </a:xfrm>
          <a:prstGeom prst="rect">
            <a:avLst/>
          </a:prstGeom>
        </p:spPr>
      </p:pic>
      <p:pic>
        <p:nvPicPr>
          <p:cNvPr id="33" name="Picture 32" descr="A white line drawing of a magnifying glass and gears&#10;&#10;AI-generated content may be incorrect.">
            <a:extLst>
              <a:ext uri="{FF2B5EF4-FFF2-40B4-BE49-F238E27FC236}">
                <a16:creationId xmlns:a16="http://schemas.microsoft.com/office/drawing/2014/main" id="{B336592D-E663-C9D6-ADFB-8813DC88A2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758" y="5653580"/>
            <a:ext cx="801523" cy="794170"/>
          </a:xfrm>
          <a:prstGeom prst="rect">
            <a:avLst/>
          </a:prstGeom>
        </p:spPr>
      </p:pic>
      <p:sp>
        <p:nvSpPr>
          <p:cNvPr id="21" name="TextBox 17">
            <a:extLst>
              <a:ext uri="{FF2B5EF4-FFF2-40B4-BE49-F238E27FC236}">
                <a16:creationId xmlns:a16="http://schemas.microsoft.com/office/drawing/2014/main" id="{96CABD54-2D1E-B3AF-1367-3EDED4916E7B}"/>
              </a:ext>
            </a:extLst>
          </p:cNvPr>
          <p:cNvSpPr txBox="1"/>
          <p:nvPr/>
        </p:nvSpPr>
        <p:spPr>
          <a:xfrm>
            <a:off x="2626309" y="7183782"/>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Security road mapping</a:t>
            </a:r>
          </a:p>
        </p:txBody>
      </p:sp>
      <p:grpSp>
        <p:nvGrpSpPr>
          <p:cNvPr id="27" name="Group 18">
            <a:extLst>
              <a:ext uri="{FF2B5EF4-FFF2-40B4-BE49-F238E27FC236}">
                <a16:creationId xmlns:a16="http://schemas.microsoft.com/office/drawing/2014/main" id="{D9EE5B6C-7268-8663-3F20-ED84C7D14A45}"/>
              </a:ext>
            </a:extLst>
          </p:cNvPr>
          <p:cNvGrpSpPr/>
          <p:nvPr/>
        </p:nvGrpSpPr>
        <p:grpSpPr>
          <a:xfrm>
            <a:off x="1024035" y="7170104"/>
            <a:ext cx="1107611" cy="1107611"/>
            <a:chOff x="0" y="0"/>
            <a:chExt cx="499808" cy="499808"/>
          </a:xfrm>
        </p:grpSpPr>
        <p:sp>
          <p:nvSpPr>
            <p:cNvPr id="28" name="Freeform 19">
              <a:extLst>
                <a:ext uri="{FF2B5EF4-FFF2-40B4-BE49-F238E27FC236}">
                  <a16:creationId xmlns:a16="http://schemas.microsoft.com/office/drawing/2014/main" id="{E3CD87B2-66A2-79DD-A69C-1E2BA315AA18}"/>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30" name="TextBox 20">
              <a:extLst>
                <a:ext uri="{FF2B5EF4-FFF2-40B4-BE49-F238E27FC236}">
                  <a16:creationId xmlns:a16="http://schemas.microsoft.com/office/drawing/2014/main" id="{B051561A-A027-ACD3-EC1A-9669C3574BCB}"/>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9" name="TextBox 17">
            <a:extLst>
              <a:ext uri="{FF2B5EF4-FFF2-40B4-BE49-F238E27FC236}">
                <a16:creationId xmlns:a16="http://schemas.microsoft.com/office/drawing/2014/main" id="{11948CB9-8A25-4396-B716-38159CE34C4F}"/>
              </a:ext>
            </a:extLst>
          </p:cNvPr>
          <p:cNvSpPr txBox="1"/>
          <p:nvPr/>
        </p:nvSpPr>
        <p:spPr>
          <a:xfrm>
            <a:off x="11432074" y="7177834"/>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Policy library</a:t>
            </a:r>
          </a:p>
        </p:txBody>
      </p:sp>
      <p:grpSp>
        <p:nvGrpSpPr>
          <p:cNvPr id="42" name="Group 18">
            <a:extLst>
              <a:ext uri="{FF2B5EF4-FFF2-40B4-BE49-F238E27FC236}">
                <a16:creationId xmlns:a16="http://schemas.microsoft.com/office/drawing/2014/main" id="{69AB0952-B7F2-D2F9-934A-2D836BE4FC87}"/>
              </a:ext>
            </a:extLst>
          </p:cNvPr>
          <p:cNvGrpSpPr/>
          <p:nvPr/>
        </p:nvGrpSpPr>
        <p:grpSpPr>
          <a:xfrm>
            <a:off x="9830737" y="7164156"/>
            <a:ext cx="1107611" cy="1107611"/>
            <a:chOff x="0" y="0"/>
            <a:chExt cx="499808" cy="499808"/>
          </a:xfrm>
        </p:grpSpPr>
        <p:sp>
          <p:nvSpPr>
            <p:cNvPr id="43" name="Freeform 19">
              <a:extLst>
                <a:ext uri="{FF2B5EF4-FFF2-40B4-BE49-F238E27FC236}">
                  <a16:creationId xmlns:a16="http://schemas.microsoft.com/office/drawing/2014/main" id="{B9FFA5DC-C3BE-AD5C-14ED-2F4FAFE3DB35}"/>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44" name="TextBox 20">
              <a:extLst>
                <a:ext uri="{FF2B5EF4-FFF2-40B4-BE49-F238E27FC236}">
                  <a16:creationId xmlns:a16="http://schemas.microsoft.com/office/drawing/2014/main" id="{8021FEEB-2248-7A82-49C5-2D9C745E5DEB}"/>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46" name="TextBox 4">
            <a:extLst>
              <a:ext uri="{FF2B5EF4-FFF2-40B4-BE49-F238E27FC236}">
                <a16:creationId xmlns:a16="http://schemas.microsoft.com/office/drawing/2014/main" id="{96F5829A-ADD1-8C77-573F-CF7DC5EF3CD2}"/>
              </a:ext>
            </a:extLst>
          </p:cNvPr>
          <p:cNvSpPr txBox="1"/>
          <p:nvPr/>
        </p:nvSpPr>
        <p:spPr>
          <a:xfrm>
            <a:off x="11432074" y="3771004"/>
            <a:ext cx="5801913" cy="390171"/>
          </a:xfrm>
          <a:prstGeom prst="rect">
            <a:avLst/>
          </a:prstGeom>
        </p:spPr>
        <p:txBody>
          <a:bodyPr wrap="square" lIns="0" tIns="0" rIns="0" bIns="0" rtlCol="0" anchor="t">
            <a:spAutoFit/>
          </a:bodyPr>
          <a:lstStyle/>
          <a:p>
            <a:pPr algn="l">
              <a:lnSpc>
                <a:spcPts val="3234"/>
              </a:lnSpc>
            </a:pPr>
            <a:r>
              <a:rPr lang="en-US" sz="2599" b="1" dirty="0" err="1">
                <a:solidFill>
                  <a:srgbClr val="FFFBFA"/>
                </a:solidFill>
                <a:latin typeface="Montserrat" pitchFamily="2" charset="77"/>
                <a:ea typeface="Montserrat Bold"/>
                <a:cs typeface="Montserrat Bold"/>
                <a:sym typeface="Montserrat Bold"/>
              </a:rPr>
              <a:t>vCISO</a:t>
            </a:r>
            <a:r>
              <a:rPr lang="en-US" sz="2599" b="1" dirty="0">
                <a:solidFill>
                  <a:srgbClr val="FFFBFA"/>
                </a:solidFill>
                <a:latin typeface="Montserrat" pitchFamily="2" charset="77"/>
                <a:ea typeface="Montserrat Bold"/>
                <a:cs typeface="Montserrat Bold"/>
                <a:sym typeface="Montserrat Bold"/>
              </a:rPr>
              <a:t> consultation</a:t>
            </a:r>
          </a:p>
        </p:txBody>
      </p:sp>
      <p:grpSp>
        <p:nvGrpSpPr>
          <p:cNvPr id="47" name="Group 6">
            <a:extLst>
              <a:ext uri="{FF2B5EF4-FFF2-40B4-BE49-F238E27FC236}">
                <a16:creationId xmlns:a16="http://schemas.microsoft.com/office/drawing/2014/main" id="{B5370A74-7E0A-631F-D6DB-30C5B1DD66B5}"/>
              </a:ext>
            </a:extLst>
          </p:cNvPr>
          <p:cNvGrpSpPr/>
          <p:nvPr/>
        </p:nvGrpSpPr>
        <p:grpSpPr>
          <a:xfrm>
            <a:off x="9829800" y="3740379"/>
            <a:ext cx="1107611" cy="1107611"/>
            <a:chOff x="0" y="0"/>
            <a:chExt cx="499808" cy="499808"/>
          </a:xfrm>
        </p:grpSpPr>
        <p:sp>
          <p:nvSpPr>
            <p:cNvPr id="48" name="Freeform 7">
              <a:extLst>
                <a:ext uri="{FF2B5EF4-FFF2-40B4-BE49-F238E27FC236}">
                  <a16:creationId xmlns:a16="http://schemas.microsoft.com/office/drawing/2014/main" id="{94F45275-88BE-7910-4907-5DAECD6E83D3}"/>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49" name="TextBox 8">
              <a:extLst>
                <a:ext uri="{FF2B5EF4-FFF2-40B4-BE49-F238E27FC236}">
                  <a16:creationId xmlns:a16="http://schemas.microsoft.com/office/drawing/2014/main" id="{676C32E5-4A99-0F93-10DD-223F97D6DC9E}"/>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50" name="TextBox 17">
            <a:extLst>
              <a:ext uri="{FF2B5EF4-FFF2-40B4-BE49-F238E27FC236}">
                <a16:creationId xmlns:a16="http://schemas.microsoft.com/office/drawing/2014/main" id="{B061FB99-7253-A714-3C18-A214B976A1C1}"/>
              </a:ext>
            </a:extLst>
          </p:cNvPr>
          <p:cNvSpPr txBox="1"/>
          <p:nvPr/>
        </p:nvSpPr>
        <p:spPr>
          <a:xfrm>
            <a:off x="11432074" y="5498055"/>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Detailed reporting</a:t>
            </a:r>
          </a:p>
        </p:txBody>
      </p:sp>
      <p:grpSp>
        <p:nvGrpSpPr>
          <p:cNvPr id="51" name="Group 18">
            <a:extLst>
              <a:ext uri="{FF2B5EF4-FFF2-40B4-BE49-F238E27FC236}">
                <a16:creationId xmlns:a16="http://schemas.microsoft.com/office/drawing/2014/main" id="{D5F8B681-3733-C60C-7E93-2B476A52DBCB}"/>
              </a:ext>
            </a:extLst>
          </p:cNvPr>
          <p:cNvGrpSpPr/>
          <p:nvPr/>
        </p:nvGrpSpPr>
        <p:grpSpPr>
          <a:xfrm>
            <a:off x="9829800" y="5498055"/>
            <a:ext cx="1107611" cy="1107611"/>
            <a:chOff x="0" y="0"/>
            <a:chExt cx="499808" cy="499808"/>
          </a:xfrm>
        </p:grpSpPr>
        <p:sp>
          <p:nvSpPr>
            <p:cNvPr id="52" name="Freeform 19">
              <a:extLst>
                <a:ext uri="{FF2B5EF4-FFF2-40B4-BE49-F238E27FC236}">
                  <a16:creationId xmlns:a16="http://schemas.microsoft.com/office/drawing/2014/main" id="{A2FA21DB-0A73-103D-FB99-D1551E45509F}"/>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53" name="TextBox 20">
              <a:extLst>
                <a:ext uri="{FF2B5EF4-FFF2-40B4-BE49-F238E27FC236}">
                  <a16:creationId xmlns:a16="http://schemas.microsoft.com/office/drawing/2014/main" id="{45393DBE-9880-F24E-C0D4-F8A29CADE5C8}"/>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66" name="TextBox 3">
            <a:extLst>
              <a:ext uri="{FF2B5EF4-FFF2-40B4-BE49-F238E27FC236}">
                <a16:creationId xmlns:a16="http://schemas.microsoft.com/office/drawing/2014/main" id="{0133EBA7-AEEE-D3EC-4C8B-658EC4105027}"/>
              </a:ext>
            </a:extLst>
          </p:cNvPr>
          <p:cNvSpPr txBox="1"/>
          <p:nvPr/>
        </p:nvSpPr>
        <p:spPr>
          <a:xfrm>
            <a:off x="2625372" y="4261791"/>
            <a:ext cx="5780695" cy="738407"/>
          </a:xfrm>
          <a:prstGeom prst="rect">
            <a:avLst/>
          </a:prstGeom>
        </p:spPr>
        <p:txBody>
          <a:bodyPr wrap="square" lIns="0" tIns="0" rIns="0" bIns="0" rtlCol="0" anchor="t">
            <a:spAutoFit/>
          </a:bodyPr>
          <a:lstStyle/>
          <a:p>
            <a:r>
              <a:rPr lang="en-US" sz="2399" dirty="0">
                <a:solidFill>
                  <a:srgbClr val="FFFBFA"/>
                </a:solidFill>
                <a:latin typeface="Montserrat" pitchFamily="2" charset="77"/>
                <a:ea typeface="Montserrat"/>
                <a:cs typeface="Montserrat"/>
                <a:sym typeface="Montserrat"/>
              </a:rPr>
              <a:t>Find gaps, prepare a plan to close them, and manage execution.</a:t>
            </a:r>
          </a:p>
        </p:txBody>
      </p:sp>
      <p:sp>
        <p:nvSpPr>
          <p:cNvPr id="67" name="TextBox 16">
            <a:extLst>
              <a:ext uri="{FF2B5EF4-FFF2-40B4-BE49-F238E27FC236}">
                <a16:creationId xmlns:a16="http://schemas.microsoft.com/office/drawing/2014/main" id="{5064147F-B293-005B-ED3F-57FACE027063}"/>
              </a:ext>
            </a:extLst>
          </p:cNvPr>
          <p:cNvSpPr txBox="1"/>
          <p:nvPr/>
        </p:nvSpPr>
        <p:spPr>
          <a:xfrm>
            <a:off x="2625372" y="5982866"/>
            <a:ext cx="6453068" cy="738407"/>
          </a:xfrm>
          <a:prstGeom prst="rect">
            <a:avLst/>
          </a:prstGeom>
        </p:spPr>
        <p:txBody>
          <a:bodyPr wrap="square" lIns="0" tIns="0" rIns="0" bIns="0" rtlCol="0" anchor="t">
            <a:spAutoFit/>
          </a:bodyPr>
          <a:lstStyle/>
          <a:p>
            <a:pPr algn="l"/>
            <a:r>
              <a:rPr lang="en-US" sz="2399" dirty="0">
                <a:solidFill>
                  <a:srgbClr val="FFFBFA"/>
                </a:solidFill>
                <a:latin typeface="Montserrat" pitchFamily="2" charset="77"/>
                <a:ea typeface="Montserrat"/>
                <a:cs typeface="Montserrat"/>
                <a:sym typeface="Montserrat"/>
              </a:rPr>
              <a:t>Full assessment of your risk and posture compared to industry benchmarks.</a:t>
            </a:r>
          </a:p>
        </p:txBody>
      </p:sp>
      <p:sp>
        <p:nvSpPr>
          <p:cNvPr id="68" name="TextBox 16">
            <a:extLst>
              <a:ext uri="{FF2B5EF4-FFF2-40B4-BE49-F238E27FC236}">
                <a16:creationId xmlns:a16="http://schemas.microsoft.com/office/drawing/2014/main" id="{1D6A2588-93E2-BFB8-7B66-5947180B4D31}"/>
              </a:ext>
            </a:extLst>
          </p:cNvPr>
          <p:cNvSpPr txBox="1"/>
          <p:nvPr/>
        </p:nvSpPr>
        <p:spPr>
          <a:xfrm>
            <a:off x="2625372" y="7681693"/>
            <a:ext cx="6453068" cy="738407"/>
          </a:xfrm>
          <a:prstGeom prst="rect">
            <a:avLst/>
          </a:prstGeom>
        </p:spPr>
        <p:txBody>
          <a:bodyPr wrap="square" lIns="0" tIns="0" rIns="0" bIns="0" rtlCol="0" anchor="t">
            <a:spAutoFit/>
          </a:bodyPr>
          <a:lstStyle/>
          <a:p>
            <a:pPr algn="l"/>
            <a:r>
              <a:rPr lang="en-US" sz="2399" dirty="0">
                <a:solidFill>
                  <a:srgbClr val="FFFBFA"/>
                </a:solidFill>
                <a:latin typeface="Montserrat" pitchFamily="2" charset="77"/>
                <a:ea typeface="Montserrat"/>
                <a:cs typeface="Montserrat"/>
                <a:sym typeface="Montserrat"/>
              </a:rPr>
              <a:t>Detailed remediation plan with tasks ranked by level of criticality.</a:t>
            </a:r>
          </a:p>
        </p:txBody>
      </p:sp>
      <p:sp>
        <p:nvSpPr>
          <p:cNvPr id="69" name="TextBox 16">
            <a:extLst>
              <a:ext uri="{FF2B5EF4-FFF2-40B4-BE49-F238E27FC236}">
                <a16:creationId xmlns:a16="http://schemas.microsoft.com/office/drawing/2014/main" id="{64A8F32C-C783-3D99-1C46-36E67A0AB429}"/>
              </a:ext>
            </a:extLst>
          </p:cNvPr>
          <p:cNvSpPr txBox="1"/>
          <p:nvPr/>
        </p:nvSpPr>
        <p:spPr>
          <a:xfrm>
            <a:off x="11432074" y="7665622"/>
            <a:ext cx="6453068" cy="738407"/>
          </a:xfrm>
          <a:prstGeom prst="rect">
            <a:avLst/>
          </a:prstGeom>
        </p:spPr>
        <p:txBody>
          <a:bodyPr wrap="square" lIns="0" tIns="0" rIns="0" bIns="0" rtlCol="0" anchor="t">
            <a:spAutoFit/>
          </a:bodyPr>
          <a:lstStyle/>
          <a:p>
            <a:pPr algn="l"/>
            <a:r>
              <a:rPr lang="en-US" sz="2399" dirty="0">
                <a:solidFill>
                  <a:srgbClr val="FFFBFA"/>
                </a:solidFill>
                <a:latin typeface="Montserrat" pitchFamily="2" charset="77"/>
                <a:ea typeface="Montserrat"/>
                <a:cs typeface="Montserrat"/>
                <a:sym typeface="Montserrat"/>
              </a:rPr>
              <a:t>40+ set of actionable policies adjusted to your specific needs and requirements.</a:t>
            </a:r>
          </a:p>
        </p:txBody>
      </p:sp>
      <p:sp>
        <p:nvSpPr>
          <p:cNvPr id="70" name="TextBox 3">
            <a:extLst>
              <a:ext uri="{FF2B5EF4-FFF2-40B4-BE49-F238E27FC236}">
                <a16:creationId xmlns:a16="http://schemas.microsoft.com/office/drawing/2014/main" id="{0DF7743F-E738-35A7-B463-4246CB4D9019}"/>
              </a:ext>
            </a:extLst>
          </p:cNvPr>
          <p:cNvSpPr txBox="1"/>
          <p:nvPr/>
        </p:nvSpPr>
        <p:spPr>
          <a:xfrm>
            <a:off x="11432074" y="4201304"/>
            <a:ext cx="5780695" cy="738407"/>
          </a:xfrm>
          <a:prstGeom prst="rect">
            <a:avLst/>
          </a:prstGeom>
        </p:spPr>
        <p:txBody>
          <a:bodyPr wrap="square" lIns="0" tIns="0" rIns="0" bIns="0" rtlCol="0" anchor="t">
            <a:spAutoFit/>
          </a:bodyPr>
          <a:lstStyle/>
          <a:p>
            <a:r>
              <a:rPr lang="en-US" sz="2399" dirty="0">
                <a:solidFill>
                  <a:srgbClr val="FFFBFA"/>
                </a:solidFill>
                <a:latin typeface="Montserrat" pitchFamily="2" charset="77"/>
                <a:ea typeface="Montserrat"/>
                <a:cs typeface="Montserrat"/>
                <a:sym typeface="Montserrat"/>
              </a:rPr>
              <a:t>Expert cyber guidance on critical security functions.</a:t>
            </a:r>
          </a:p>
        </p:txBody>
      </p:sp>
      <p:sp>
        <p:nvSpPr>
          <p:cNvPr id="71" name="TextBox 3">
            <a:extLst>
              <a:ext uri="{FF2B5EF4-FFF2-40B4-BE49-F238E27FC236}">
                <a16:creationId xmlns:a16="http://schemas.microsoft.com/office/drawing/2014/main" id="{0FC0558B-3565-1CD2-6BF6-CBDF3A300F83}"/>
              </a:ext>
            </a:extLst>
          </p:cNvPr>
          <p:cNvSpPr txBox="1"/>
          <p:nvPr/>
        </p:nvSpPr>
        <p:spPr>
          <a:xfrm>
            <a:off x="11432074" y="6008449"/>
            <a:ext cx="5780695" cy="738407"/>
          </a:xfrm>
          <a:prstGeom prst="rect">
            <a:avLst/>
          </a:prstGeom>
        </p:spPr>
        <p:txBody>
          <a:bodyPr wrap="square" lIns="0" tIns="0" rIns="0" bIns="0" rtlCol="0" anchor="t">
            <a:spAutoFit/>
          </a:bodyPr>
          <a:lstStyle/>
          <a:p>
            <a:r>
              <a:rPr lang="en-US" sz="2399" dirty="0">
                <a:solidFill>
                  <a:srgbClr val="FFFBFA"/>
                </a:solidFill>
                <a:latin typeface="Montserrat" pitchFamily="2" charset="77"/>
                <a:ea typeface="Montserrat"/>
                <a:cs typeface="Montserrat"/>
                <a:sym typeface="Montserrat"/>
              </a:rPr>
              <a:t>High-level dashboard analytics and comprehensive data-driven reports.</a:t>
            </a:r>
          </a:p>
        </p:txBody>
      </p:sp>
      <p:pic>
        <p:nvPicPr>
          <p:cNvPr id="10" name="Graphic 9" descr="Badge Tick with solid fill">
            <a:extLst>
              <a:ext uri="{FF2B5EF4-FFF2-40B4-BE49-F238E27FC236}">
                <a16:creationId xmlns:a16="http://schemas.microsoft.com/office/drawing/2014/main" id="{10862030-C287-75F6-5BE7-C8DA61A826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7342" y="3846135"/>
            <a:ext cx="914400" cy="914400"/>
          </a:xfrm>
          <a:prstGeom prst="rect">
            <a:avLst/>
          </a:prstGeom>
        </p:spPr>
      </p:pic>
      <p:pic>
        <p:nvPicPr>
          <p:cNvPr id="12" name="Graphic 11" descr="Map with pin with solid fill">
            <a:extLst>
              <a:ext uri="{FF2B5EF4-FFF2-40B4-BE49-F238E27FC236}">
                <a16:creationId xmlns:a16="http://schemas.microsoft.com/office/drawing/2014/main" id="{940863BE-AEC3-540E-A81B-EDEEF6AC0B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0640" y="7218545"/>
            <a:ext cx="914400" cy="914400"/>
          </a:xfrm>
          <a:prstGeom prst="rect">
            <a:avLst/>
          </a:prstGeom>
        </p:spPr>
      </p:pic>
      <p:pic>
        <p:nvPicPr>
          <p:cNvPr id="14" name="Graphic 13" descr="Document with solid fill">
            <a:extLst>
              <a:ext uri="{FF2B5EF4-FFF2-40B4-BE49-F238E27FC236}">
                <a16:creationId xmlns:a16="http://schemas.microsoft.com/office/drawing/2014/main" id="{8F5A2D9D-037F-CD44-3706-78EA33D36F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25219" y="5602926"/>
            <a:ext cx="914400" cy="914400"/>
          </a:xfrm>
          <a:prstGeom prst="rect">
            <a:avLst/>
          </a:prstGeom>
        </p:spPr>
      </p:pic>
      <p:pic>
        <p:nvPicPr>
          <p:cNvPr id="16" name="Graphic 15" descr="Open book with solid fill">
            <a:extLst>
              <a:ext uri="{FF2B5EF4-FFF2-40B4-BE49-F238E27FC236}">
                <a16:creationId xmlns:a16="http://schemas.microsoft.com/office/drawing/2014/main" id="{EACE515E-8DD5-A216-0622-39E46C1C45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25219" y="7260761"/>
            <a:ext cx="914400" cy="914400"/>
          </a:xfrm>
          <a:prstGeom prst="rect">
            <a:avLst/>
          </a:prstGeom>
        </p:spPr>
      </p:pic>
    </p:spTree>
    <p:extLst>
      <p:ext uri="{BB962C8B-B14F-4D97-AF65-F5344CB8AC3E}">
        <p14:creationId xmlns:p14="http://schemas.microsoft.com/office/powerpoint/2010/main" val="134127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AA26B7-EBBA-55DB-7988-F0E1676CEF7F}"/>
              </a:ext>
            </a:extLst>
          </p:cNvPr>
          <p:cNvSpPr/>
          <p:nvPr/>
        </p:nvSpPr>
        <p:spPr>
          <a:xfrm>
            <a:off x="2700338" y="0"/>
            <a:ext cx="15587663" cy="10287000"/>
          </a:xfrm>
          <a:prstGeom prst="rect">
            <a:avLst/>
          </a:prstGeom>
          <a:solidFill>
            <a:srgbClr val="F6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Picture 6" descr="A screenshot of a computer&#10;&#10;Description automatically generated with medium confidence">
            <a:extLst>
              <a:ext uri="{FF2B5EF4-FFF2-40B4-BE49-F238E27FC236}">
                <a16:creationId xmlns:a16="http://schemas.microsoft.com/office/drawing/2014/main" id="{F09EC773-F426-C317-4C45-5AEE95E4D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69179" cy="9316257"/>
          </a:xfrm>
          <a:prstGeom prst="rect">
            <a:avLst/>
          </a:prstGeom>
        </p:spPr>
      </p:pic>
      <p:sp>
        <p:nvSpPr>
          <p:cNvPr id="9" name="Rectangle 8">
            <a:extLst>
              <a:ext uri="{FF2B5EF4-FFF2-40B4-BE49-F238E27FC236}">
                <a16:creationId xmlns:a16="http://schemas.microsoft.com/office/drawing/2014/main" id="{1B3C1076-FD66-A7C1-5861-865812453C14}"/>
              </a:ext>
            </a:extLst>
          </p:cNvPr>
          <p:cNvSpPr/>
          <p:nvPr/>
        </p:nvSpPr>
        <p:spPr>
          <a:xfrm>
            <a:off x="0" y="9316257"/>
            <a:ext cx="2700336" cy="970743"/>
          </a:xfrm>
          <a:prstGeom prst="rect">
            <a:avLst/>
          </a:prstGeom>
          <a:solidFill>
            <a:srgbClr val="060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4" name="Picture 13" descr="A screenshot of a computer&#10;&#10;Description automatically generated with medium confidence">
            <a:extLst>
              <a:ext uri="{FF2B5EF4-FFF2-40B4-BE49-F238E27FC236}">
                <a16:creationId xmlns:a16="http://schemas.microsoft.com/office/drawing/2014/main" id="{B5D66477-600F-523C-250A-D1BDC942C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180" y="194824"/>
            <a:ext cx="15266906" cy="9121433"/>
          </a:xfrm>
          <a:prstGeom prst="rect">
            <a:avLst/>
          </a:prstGeom>
        </p:spPr>
      </p:pic>
      <p:pic>
        <p:nvPicPr>
          <p:cNvPr id="3" name="Picture 2">
            <a:extLst>
              <a:ext uri="{FF2B5EF4-FFF2-40B4-BE49-F238E27FC236}">
                <a16:creationId xmlns:a16="http://schemas.microsoft.com/office/drawing/2014/main" id="{5E2DFBB5-16F1-C0B3-8CA8-9036317302C6}"/>
              </a:ext>
            </a:extLst>
          </p:cNvPr>
          <p:cNvPicPr>
            <a:picLocks noChangeAspect="1"/>
          </p:cNvPicPr>
          <p:nvPr/>
        </p:nvPicPr>
        <p:blipFill>
          <a:blip r:embed="rId5"/>
          <a:stretch>
            <a:fillRect/>
          </a:stretch>
        </p:blipFill>
        <p:spPr>
          <a:xfrm>
            <a:off x="198554" y="4894415"/>
            <a:ext cx="1824678" cy="1800510"/>
          </a:xfrm>
          <a:prstGeom prst="rect">
            <a:avLst/>
          </a:prstGeom>
        </p:spPr>
      </p:pic>
      <p:sp>
        <p:nvSpPr>
          <p:cNvPr id="4" name="Rectangle 3">
            <a:extLst>
              <a:ext uri="{FF2B5EF4-FFF2-40B4-BE49-F238E27FC236}">
                <a16:creationId xmlns:a16="http://schemas.microsoft.com/office/drawing/2014/main" id="{A63529E2-6100-4BD9-78D9-68E681ABADF9}"/>
              </a:ext>
            </a:extLst>
          </p:cNvPr>
          <p:cNvSpPr/>
          <p:nvPr/>
        </p:nvSpPr>
        <p:spPr>
          <a:xfrm>
            <a:off x="198554" y="342900"/>
            <a:ext cx="2316047" cy="800100"/>
          </a:xfrm>
          <a:prstGeom prst="rect">
            <a:avLst/>
          </a:prstGeom>
          <a:solidFill>
            <a:srgbClr val="060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extBox 8">
            <a:extLst>
              <a:ext uri="{FF2B5EF4-FFF2-40B4-BE49-F238E27FC236}">
                <a16:creationId xmlns:a16="http://schemas.microsoft.com/office/drawing/2014/main" id="{B47ABF74-2D02-E52E-B139-645074A0F89F}"/>
              </a:ext>
            </a:extLst>
          </p:cNvPr>
          <p:cNvSpPr txBox="1"/>
          <p:nvPr/>
        </p:nvSpPr>
        <p:spPr>
          <a:xfrm>
            <a:off x="5029186" y="5285256"/>
            <a:ext cx="1584009" cy="1226092"/>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sp>
        <p:nvSpPr>
          <p:cNvPr id="13" name="Rounded Rectangle 12">
            <a:extLst>
              <a:ext uri="{FF2B5EF4-FFF2-40B4-BE49-F238E27FC236}">
                <a16:creationId xmlns:a16="http://schemas.microsoft.com/office/drawing/2014/main" id="{6C3F967C-C8A4-97F0-308C-2D7842FD4818}"/>
              </a:ext>
            </a:extLst>
          </p:cNvPr>
          <p:cNvSpPr/>
          <p:nvPr/>
        </p:nvSpPr>
        <p:spPr>
          <a:xfrm>
            <a:off x="9024938" y="7658100"/>
            <a:ext cx="9448800" cy="2434076"/>
          </a:xfrm>
          <a:prstGeom prst="roundRect">
            <a:avLst>
              <a:gd name="adj" fmla="val 5556"/>
            </a:avLst>
          </a:prstGeom>
          <a:gradFill flip="none" rotWithShape="1">
            <a:gsLst>
              <a:gs pos="0">
                <a:srgbClr val="FF7704"/>
              </a:gs>
              <a:gs pos="100000">
                <a:srgbClr val="EA6400"/>
              </a:gs>
              <a:gs pos="100000">
                <a:srgbClr val="EA6400">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
            <a:extLst>
              <a:ext uri="{FF2B5EF4-FFF2-40B4-BE49-F238E27FC236}">
                <a16:creationId xmlns:a16="http://schemas.microsoft.com/office/drawing/2014/main" id="{2AC9FB9B-4A13-5FB8-FD73-8EE19718D540}"/>
              </a:ext>
            </a:extLst>
          </p:cNvPr>
          <p:cNvSpPr txBox="1"/>
          <p:nvPr/>
        </p:nvSpPr>
        <p:spPr>
          <a:xfrm>
            <a:off x="9601200" y="7954200"/>
            <a:ext cx="9029699" cy="769313"/>
          </a:xfrm>
          <a:prstGeom prst="rect">
            <a:avLst/>
          </a:prstGeom>
        </p:spPr>
        <p:txBody>
          <a:bodyPr wrap="square" lIns="0" tIns="0" rIns="0" bIns="0" rtlCol="0" anchor="t">
            <a:spAutoFit/>
          </a:bodyPr>
          <a:lstStyle/>
          <a:p>
            <a:pPr algn="l"/>
            <a:r>
              <a:rPr lang="en-US" sz="4999" b="1" dirty="0">
                <a:solidFill>
                  <a:srgbClr val="FFFBFA"/>
                </a:solidFill>
                <a:latin typeface="Montserrat Bold"/>
                <a:ea typeface="Montserrat Bold"/>
                <a:cs typeface="Montserrat Bold"/>
                <a:sym typeface="Montserrat Bold"/>
              </a:rPr>
              <a:t>Dashboard Visibility</a:t>
            </a:r>
          </a:p>
        </p:txBody>
      </p:sp>
      <p:sp>
        <p:nvSpPr>
          <p:cNvPr id="16" name="TextBox 5">
            <a:extLst>
              <a:ext uri="{FF2B5EF4-FFF2-40B4-BE49-F238E27FC236}">
                <a16:creationId xmlns:a16="http://schemas.microsoft.com/office/drawing/2014/main" id="{6518001F-6938-6FBA-FDBF-28DFA1F16ADB}"/>
              </a:ext>
            </a:extLst>
          </p:cNvPr>
          <p:cNvSpPr txBox="1"/>
          <p:nvPr/>
        </p:nvSpPr>
        <p:spPr>
          <a:xfrm>
            <a:off x="9601200" y="8823814"/>
            <a:ext cx="9029699" cy="984885"/>
          </a:xfrm>
          <a:prstGeom prst="rect">
            <a:avLst/>
          </a:prstGeom>
        </p:spPr>
        <p:txBody>
          <a:bodyPr wrap="square" lIns="0" tIns="0" rIns="0" bIns="0" rtlCol="0" anchor="t">
            <a:spAutoFit/>
          </a:bodyPr>
          <a:lstStyle/>
          <a:p>
            <a:pPr marL="457200" indent="-457200" algn="l">
              <a:buFont typeface="System Font Regular"/>
              <a:buChar char="→"/>
            </a:pPr>
            <a:r>
              <a:rPr lang="en-US" sz="3200" dirty="0">
                <a:solidFill>
                  <a:srgbClr val="FFFBFA"/>
                </a:solidFill>
                <a:latin typeface="Montserrat Bold"/>
                <a:ea typeface="Montserrat Bold"/>
                <a:cs typeface="Montserrat Bold"/>
                <a:sym typeface="Montserrat Bold"/>
              </a:rPr>
              <a:t>High-level analytics</a:t>
            </a:r>
          </a:p>
          <a:p>
            <a:pPr marL="457200" indent="-457200" algn="l">
              <a:buFont typeface="System Font Regular"/>
              <a:buChar char="→"/>
            </a:pPr>
            <a:r>
              <a:rPr lang="en-US" sz="3200" dirty="0">
                <a:solidFill>
                  <a:srgbClr val="FFFBFA"/>
                </a:solidFill>
                <a:latin typeface="Montserrat Bold"/>
                <a:ea typeface="Montserrat Bold"/>
                <a:cs typeface="Montserrat Bold"/>
                <a:sym typeface="Montserrat Bold"/>
              </a:rPr>
              <a:t>Upcoming roadmap items</a:t>
            </a:r>
          </a:p>
        </p:txBody>
      </p:sp>
    </p:spTree>
    <p:extLst>
      <p:ext uri="{BB962C8B-B14F-4D97-AF65-F5344CB8AC3E}">
        <p14:creationId xmlns:p14="http://schemas.microsoft.com/office/powerpoint/2010/main" val="582599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40533</TotalTime>
  <Words>1472</Words>
  <Application>Microsoft Macintosh PowerPoint</Application>
  <PresentationFormat>Custom</PresentationFormat>
  <Paragraphs>172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System Font Regular</vt:lpstr>
      <vt:lpstr>Arial</vt:lpstr>
      <vt:lpstr>Montserrat</vt:lpstr>
      <vt:lpstr>Montserrat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Stactive Partner Pitch Deck</dc:title>
  <dc:creator>Rick Pollard</dc:creator>
  <cp:lastModifiedBy>Beatrice Ewing</cp:lastModifiedBy>
  <cp:revision>51</cp:revision>
  <dcterms:created xsi:type="dcterms:W3CDTF">2006-08-16T00:00:00Z</dcterms:created>
  <dcterms:modified xsi:type="dcterms:W3CDTF">2025-04-02T18:53:03Z</dcterms:modified>
  <dc:identifier>DAGgOFawgsw</dc:identifier>
</cp:coreProperties>
</file>